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8.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823" r:id="rId2"/>
    <p:sldMasterId id="2147484514" r:id="rId3"/>
  </p:sldMasterIdLst>
  <p:notesMasterIdLst>
    <p:notesMasterId r:id="rId36"/>
  </p:notesMasterIdLst>
  <p:handoutMasterIdLst>
    <p:handoutMasterId r:id="rId37"/>
  </p:handoutMasterIdLst>
  <p:sldIdLst>
    <p:sldId id="358" r:id="rId4"/>
    <p:sldId id="314" r:id="rId5"/>
    <p:sldId id="303" r:id="rId6"/>
    <p:sldId id="318" r:id="rId7"/>
    <p:sldId id="273" r:id="rId8"/>
    <p:sldId id="304" r:id="rId9"/>
    <p:sldId id="339" r:id="rId10"/>
    <p:sldId id="305" r:id="rId11"/>
    <p:sldId id="332" r:id="rId12"/>
    <p:sldId id="326" r:id="rId13"/>
    <p:sldId id="327" r:id="rId14"/>
    <p:sldId id="333" r:id="rId15"/>
    <p:sldId id="335" r:id="rId16"/>
    <p:sldId id="308" r:id="rId17"/>
    <p:sldId id="340" r:id="rId18"/>
    <p:sldId id="341" r:id="rId19"/>
    <p:sldId id="342" r:id="rId20"/>
    <p:sldId id="343" r:id="rId21"/>
    <p:sldId id="344" r:id="rId22"/>
    <p:sldId id="345" r:id="rId23"/>
    <p:sldId id="346" r:id="rId24"/>
    <p:sldId id="347" r:id="rId25"/>
    <p:sldId id="348" r:id="rId26"/>
    <p:sldId id="349" r:id="rId27"/>
    <p:sldId id="350" r:id="rId28"/>
    <p:sldId id="351" r:id="rId29"/>
    <p:sldId id="352" r:id="rId30"/>
    <p:sldId id="353" r:id="rId31"/>
    <p:sldId id="354" r:id="rId32"/>
    <p:sldId id="355" r:id="rId33"/>
    <p:sldId id="356" r:id="rId34"/>
    <p:sldId id="359" r:id="rId35"/>
  </p:sldIdLst>
  <p:sldSz cx="9144000" cy="6858000" type="screen4x3"/>
  <p:notesSz cx="6881813" cy="92964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28">
          <p15:clr>
            <a:srgbClr val="A4A3A4"/>
          </p15:clr>
        </p15:guide>
        <p15:guide id="2" pos="21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276" autoAdjust="0"/>
  </p:normalViewPr>
  <p:slideViewPr>
    <p:cSldViewPr snapToGrid="0">
      <p:cViewPr varScale="1">
        <p:scale>
          <a:sx n="97" d="100"/>
          <a:sy n="97" d="100"/>
        </p:scale>
        <p:origin x="-384" y="-96"/>
      </p:cViewPr>
      <p:guideLst>
        <p:guide orient="horz" pos="2160"/>
        <p:guide pos="2880"/>
      </p:guideLst>
    </p:cSldViewPr>
  </p:slideViewPr>
  <p:notesTextViewPr>
    <p:cViewPr>
      <p:scale>
        <a:sx n="1" d="1"/>
        <a:sy n="1" d="1"/>
      </p:scale>
      <p:origin x="0" y="0"/>
    </p:cViewPr>
  </p:notesTextViewPr>
  <p:sorterViewPr>
    <p:cViewPr>
      <p:scale>
        <a:sx n="70" d="100"/>
        <a:sy n="70" d="100"/>
      </p:scale>
      <p:origin x="0" y="0"/>
    </p:cViewPr>
  </p:sorterViewPr>
  <p:notesViewPr>
    <p:cSldViewPr snapToGrid="0">
      <p:cViewPr varScale="1">
        <p:scale>
          <a:sx n="72" d="100"/>
          <a:sy n="72" d="100"/>
        </p:scale>
        <p:origin x="-3256" y="-104"/>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charts/_rels/chart1.xml.rels><?xml version="1.0" encoding="UTF-8" standalone="yes"?>
<Relationships xmlns="http://schemas.openxmlformats.org/package/2006/relationships"><Relationship Id="rId2" Type="http://schemas.openxmlformats.org/officeDocument/2006/relationships/oleObject" Target="file:///\\LHQNS20\USERS\CSI%20Shared\DOJ%20Byrne%20Criminal%20Justice%20Innovation\Regional%20Meetings%20&amp;%20Conferences\FY15%20Grantee%20Meeting%20-%20March%202016\draft%20pres\Copy%20of%20DATA%20FOR%20PRE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JRyan\AppData\Local\Microsoft\Windows\Temporary%20Internet%20Files\Content.Outlook\KDE0IC62\data%20for%20fiscal%20agent%20webinar%20(2).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LHQNS20\USERS\CSI%20Shared\DOJ%20Byrne%20Criminal%20Justice%20Innovation\Regional%20Meetings%20&amp;%20Conferences\FY15%20Grantee%20Meeting%20-%20March%202016\draft%20pres\DATA%20FOR%20PRES.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LHQNS20\USERS\CSI%20Shared\DOJ%20Byrne%20Criminal%20Justice%20Innovation\Regional%20Meetings%20&amp;%20Conferences\FY15%20Grantee%20Meeting%20-%20March%202016\draft%20pres\DATA%20FOR%20PRES.xlsx"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solidFill>
              <a:schemeClr val="accent1"/>
            </a:solidFill>
            <a:ln>
              <a:noFill/>
            </a:ln>
            <a:effectLst/>
            <a:sp3d/>
          </c:spPr>
          <c:invertIfNegative val="0"/>
          <c:cat>
            <c:strRef>
              <c:f>Issues!$A$72:$A$81</c:f>
              <c:strCache>
                <c:ptCount val="10"/>
                <c:pt idx="0">
                  <c:v>Domestic Violence</c:v>
                </c:pt>
                <c:pt idx="1">
                  <c:v>Re-entry</c:v>
                </c:pt>
                <c:pt idx="2">
                  <c:v>Prostitution</c:v>
                </c:pt>
                <c:pt idx="3">
                  <c:v>Robbery/Theft</c:v>
                </c:pt>
                <c:pt idx="4">
                  <c:v>Gang Activity</c:v>
                </c:pt>
                <c:pt idx="5">
                  <c:v>Youth Safety</c:v>
                </c:pt>
                <c:pt idx="6">
                  <c:v>Problem Properties</c:v>
                </c:pt>
                <c:pt idx="7">
                  <c:v>Blight/Vandalism</c:v>
                </c:pt>
                <c:pt idx="8">
                  <c:v>Drug-Related Crime</c:v>
                </c:pt>
                <c:pt idx="9">
                  <c:v>Violent/Gun-Related Crime</c:v>
                </c:pt>
              </c:strCache>
            </c:strRef>
          </c:cat>
          <c:val>
            <c:numRef>
              <c:f>Issues!$B$72:$B$81</c:f>
              <c:numCache>
                <c:formatCode>General</c:formatCode>
                <c:ptCount val="10"/>
                <c:pt idx="0">
                  <c:v>2</c:v>
                </c:pt>
                <c:pt idx="1">
                  <c:v>3</c:v>
                </c:pt>
                <c:pt idx="2">
                  <c:v>7</c:v>
                </c:pt>
                <c:pt idx="3">
                  <c:v>10</c:v>
                </c:pt>
                <c:pt idx="4">
                  <c:v>15</c:v>
                </c:pt>
                <c:pt idx="5">
                  <c:v>16</c:v>
                </c:pt>
                <c:pt idx="6">
                  <c:v>18</c:v>
                </c:pt>
                <c:pt idx="7">
                  <c:v>21</c:v>
                </c:pt>
                <c:pt idx="8">
                  <c:v>22</c:v>
                </c:pt>
                <c:pt idx="9">
                  <c:v>36</c:v>
                </c:pt>
              </c:numCache>
            </c:numRef>
          </c:val>
        </c:ser>
        <c:dLbls>
          <c:showLegendKey val="0"/>
          <c:showVal val="0"/>
          <c:showCatName val="0"/>
          <c:showSerName val="0"/>
          <c:showPercent val="0"/>
          <c:showBubbleSize val="0"/>
        </c:dLbls>
        <c:gapWidth val="150"/>
        <c:shape val="box"/>
        <c:axId val="85120896"/>
        <c:axId val="85122432"/>
        <c:axId val="0"/>
      </c:bar3DChart>
      <c:catAx>
        <c:axId val="8512089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5122432"/>
        <c:crosses val="autoZero"/>
        <c:auto val="1"/>
        <c:lblAlgn val="ctr"/>
        <c:lblOffset val="100"/>
        <c:noMultiLvlLbl val="0"/>
      </c:catAx>
      <c:valAx>
        <c:axId val="851224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120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5029546931203001"/>
          <c:y val="2.9352279035328999E-2"/>
          <c:w val="0.53262657684193504"/>
          <c:h val="0.941295441929342"/>
        </c:manualLayout>
      </c:layout>
      <c:pieChart>
        <c:varyColors val="1"/>
        <c:dLbls>
          <c:showLegendKey val="0"/>
          <c:showVal val="0"/>
          <c:showCatName val="0"/>
          <c:showSerName val="0"/>
          <c:showPercent val="0"/>
          <c:showBubbleSize val="0"/>
          <c:showLeaderLines val="0"/>
        </c:dLbls>
        <c:firstSliceAng val="0"/>
      </c:pieChart>
      <c:spPr>
        <a:noFill/>
        <a:ln w="25400">
          <a:noFill/>
        </a:ln>
      </c:spPr>
    </c:plotArea>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dPt>
          <c:dPt>
            <c:idx val="1"/>
            <c:bubble3D val="0"/>
            <c:spPr>
              <a:solidFill>
                <a:schemeClr val="accent2"/>
              </a:solidFill>
              <a:ln w="25400">
                <a:solidFill>
                  <a:schemeClr val="lt1"/>
                </a:solidFill>
              </a:ln>
              <a:effectLst/>
              <a:sp3d contourW="25400">
                <a:contourClr>
                  <a:schemeClr val="lt1"/>
                </a:contourClr>
              </a:sp3d>
            </c:spPr>
          </c:dPt>
          <c:dPt>
            <c:idx val="2"/>
            <c:bubble3D val="0"/>
            <c:spPr>
              <a:solidFill>
                <a:schemeClr val="accent3"/>
              </a:solidFill>
              <a:ln w="25400">
                <a:solidFill>
                  <a:schemeClr val="lt1"/>
                </a:solidFill>
              </a:ln>
              <a:effectLst/>
              <a:sp3d contourW="25400">
                <a:contourClr>
                  <a:schemeClr val="lt1"/>
                </a:contourClr>
              </a:sp3d>
            </c:spPr>
          </c:dPt>
          <c:dPt>
            <c:idx val="3"/>
            <c:bubble3D val="0"/>
            <c:spPr>
              <a:solidFill>
                <a:schemeClr val="accent4"/>
              </a:solidFill>
              <a:ln w="25400">
                <a:solidFill>
                  <a:schemeClr val="lt1"/>
                </a:solidFill>
              </a:ln>
              <a:effectLst/>
              <a:sp3d contourW="25400">
                <a:contourClr>
                  <a:schemeClr val="lt1"/>
                </a:contourClr>
              </a:sp3d>
            </c:spPr>
          </c:dPt>
          <c:dPt>
            <c:idx val="4"/>
            <c:bubble3D val="0"/>
            <c:spPr>
              <a:solidFill>
                <a:schemeClr val="accent5"/>
              </a:solidFill>
              <a:ln w="25400">
                <a:solidFill>
                  <a:schemeClr val="lt1"/>
                </a:solidFill>
              </a:ln>
              <a:effectLst/>
              <a:sp3d contourW="25400">
                <a:contourClr>
                  <a:schemeClr val="lt1"/>
                </a:contourClr>
              </a:sp3d>
            </c:spPr>
          </c:dPt>
          <c:dLbls>
            <c:dLbl>
              <c:idx val="1"/>
              <c:layout>
                <c:manualLayout>
                  <c:x val="-6.7653613498885795E-2"/>
                  <c:y val="4.7782874617737003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0.14028183574116301"/>
                  <c:y val="-0.136977573904179"/>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34423170688907434"/>
                      <c:h val="0.28924566768603466"/>
                    </c:manualLayout>
                  </c15:layout>
                </c:ext>
              </c:extLst>
            </c:dLbl>
            <c:dLbl>
              <c:idx val="4"/>
              <c:layout>
                <c:manualLayout>
                  <c:x val="0.11839382362305"/>
                  <c:y val="-5.5746687054026502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5125170152441545"/>
                      <c:h val="0.3005658194675207"/>
                    </c:manualLayout>
                  </c15:layout>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15:layout/>
              </c:ext>
            </c:extLst>
          </c:dLbls>
          <c:cat>
            <c:strRef>
              <c:f>'Fiscal Agent'!$A$82:$A$86</c:f>
              <c:strCache>
                <c:ptCount val="5"/>
                <c:pt idx="0">
                  <c:v>% of Lead Agency Types</c:v>
                </c:pt>
                <c:pt idx="1">
                  <c:v>Police/DA</c:v>
                </c:pt>
                <c:pt idx="2">
                  <c:v>Municipal/Tribal/County</c:v>
                </c:pt>
                <c:pt idx="3">
                  <c:v>Housing Authority</c:v>
                </c:pt>
                <c:pt idx="4">
                  <c:v>Nonprofit (CDCs, universities, housing corps.)</c:v>
                </c:pt>
              </c:strCache>
            </c:strRef>
          </c:cat>
          <c:val>
            <c:numRef>
              <c:f>'Fiscal Agent'!$B$82:$B$86</c:f>
              <c:numCache>
                <c:formatCode>0%</c:formatCode>
                <c:ptCount val="5"/>
                <c:pt idx="1">
                  <c:v>0.1</c:v>
                </c:pt>
                <c:pt idx="2">
                  <c:v>0.45</c:v>
                </c:pt>
                <c:pt idx="3">
                  <c:v>3.3333333333333298E-2</c:v>
                </c:pt>
                <c:pt idx="4">
                  <c:v>0.41666666666666702</c:v>
                </c:pt>
              </c:numCache>
            </c:numRef>
          </c:val>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accent1"/>
            </a:solidFill>
            <a:ln>
              <a:noFill/>
            </a:ln>
            <a:effectLst/>
            <a:sp3d/>
          </c:spPr>
          <c:invertIfNegative val="0"/>
          <c:cat>
            <c:strRef>
              <c:f>Strategies!$A$70:$A$75</c:f>
              <c:strCache>
                <c:ptCount val="6"/>
                <c:pt idx="0">
                  <c:v>Restorative Justice</c:v>
                </c:pt>
                <c:pt idx="1">
                  <c:v>Gang Interventions</c:v>
                </c:pt>
                <c:pt idx="2">
                  <c:v>Re-entry programming</c:v>
                </c:pt>
                <c:pt idx="3">
                  <c:v>CPTED</c:v>
                </c:pt>
                <c:pt idx="4">
                  <c:v>Youth &amp; Family programming</c:v>
                </c:pt>
                <c:pt idx="5">
                  <c:v>Hotspot Policing 
Targeted Patrols</c:v>
                </c:pt>
              </c:strCache>
            </c:strRef>
          </c:cat>
          <c:val>
            <c:numRef>
              <c:f>Strategies!$B$70:$B$75</c:f>
              <c:numCache>
                <c:formatCode>General</c:formatCode>
                <c:ptCount val="6"/>
                <c:pt idx="0">
                  <c:v>4</c:v>
                </c:pt>
                <c:pt idx="1">
                  <c:v>4</c:v>
                </c:pt>
                <c:pt idx="2">
                  <c:v>5</c:v>
                </c:pt>
                <c:pt idx="3">
                  <c:v>9</c:v>
                </c:pt>
                <c:pt idx="4">
                  <c:v>17</c:v>
                </c:pt>
                <c:pt idx="5">
                  <c:v>33</c:v>
                </c:pt>
              </c:numCache>
            </c:numRef>
          </c:val>
        </c:ser>
        <c:dLbls>
          <c:showLegendKey val="0"/>
          <c:showVal val="0"/>
          <c:showCatName val="0"/>
          <c:showSerName val="0"/>
          <c:showPercent val="0"/>
          <c:showBubbleSize val="0"/>
        </c:dLbls>
        <c:gapWidth val="150"/>
        <c:shape val="box"/>
        <c:axId val="103578240"/>
        <c:axId val="98046336"/>
        <c:axId val="0"/>
      </c:bar3DChart>
      <c:catAx>
        <c:axId val="1035782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98046336"/>
        <c:crosses val="autoZero"/>
        <c:auto val="1"/>
        <c:lblAlgn val="ctr"/>
        <c:lblOffset val="100"/>
        <c:noMultiLvlLbl val="0"/>
      </c:catAx>
      <c:valAx>
        <c:axId val="98046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578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742" cy="465138"/>
          </a:xfrm>
          <a:prstGeom prst="rect">
            <a:avLst/>
          </a:prstGeom>
        </p:spPr>
        <p:txBody>
          <a:bodyPr vert="horz" lIns="88139" tIns="44070" rIns="88139" bIns="44070" rtlCol="0"/>
          <a:lstStyle>
            <a:lvl1pPr algn="l" eaLnBrk="1" hangingPunct="1">
              <a:defRPr sz="1200">
                <a:latin typeface="Arial" charset="0"/>
                <a:ea typeface="+mn-ea"/>
                <a:cs typeface="Arial" charset="0"/>
              </a:defRPr>
            </a:lvl1pPr>
          </a:lstStyle>
          <a:p>
            <a:pPr>
              <a:defRPr/>
            </a:pPr>
            <a:endParaRPr lang="en-US"/>
          </a:p>
        </p:txBody>
      </p:sp>
      <p:sp>
        <p:nvSpPr>
          <p:cNvPr id="3" name="Date Placeholder 2"/>
          <p:cNvSpPr>
            <a:spLocks noGrp="1"/>
          </p:cNvSpPr>
          <p:nvPr>
            <p:ph type="dt" sz="quarter" idx="1"/>
          </p:nvPr>
        </p:nvSpPr>
        <p:spPr>
          <a:xfrm>
            <a:off x="3897513" y="0"/>
            <a:ext cx="2982742" cy="465138"/>
          </a:xfrm>
          <a:prstGeom prst="rect">
            <a:avLst/>
          </a:prstGeom>
        </p:spPr>
        <p:txBody>
          <a:bodyPr vert="horz" wrap="square" lIns="88139" tIns="44070" rIns="88139" bIns="44070" numCol="1" anchor="t" anchorCtr="0" compatLnSpc="1">
            <a:prstTxWarp prst="textNoShape">
              <a:avLst/>
            </a:prstTxWarp>
          </a:bodyPr>
          <a:lstStyle>
            <a:lvl1pPr algn="r" eaLnBrk="1" hangingPunct="1">
              <a:defRPr sz="1200" smtClean="0">
                <a:cs typeface="Arial" charset="0"/>
              </a:defRPr>
            </a:lvl1pPr>
          </a:lstStyle>
          <a:p>
            <a:pPr>
              <a:defRPr/>
            </a:pPr>
            <a:fld id="{1A64AC37-4E44-B943-ABF6-CDC5BD81877A}" type="datetimeFigureOut">
              <a:rPr lang="en-US"/>
              <a:pPr>
                <a:defRPr/>
              </a:pPr>
              <a:t>11/18/2016</a:t>
            </a:fld>
            <a:endParaRPr lang="en-US"/>
          </a:p>
        </p:txBody>
      </p:sp>
      <p:sp>
        <p:nvSpPr>
          <p:cNvPr id="4" name="Footer Placeholder 3"/>
          <p:cNvSpPr>
            <a:spLocks noGrp="1"/>
          </p:cNvSpPr>
          <p:nvPr>
            <p:ph type="ftr" sz="quarter" idx="2"/>
          </p:nvPr>
        </p:nvSpPr>
        <p:spPr>
          <a:xfrm>
            <a:off x="1" y="8831264"/>
            <a:ext cx="2982742" cy="465137"/>
          </a:xfrm>
          <a:prstGeom prst="rect">
            <a:avLst/>
          </a:prstGeom>
        </p:spPr>
        <p:txBody>
          <a:bodyPr vert="horz" lIns="88139" tIns="44070" rIns="88139" bIns="44070" rtlCol="0" anchor="b"/>
          <a:lstStyle>
            <a:lvl1pPr algn="l" eaLnBrk="1" hangingPunct="1">
              <a:defRPr sz="1200">
                <a:latin typeface="Arial" charset="0"/>
                <a:ea typeface="+mn-ea"/>
                <a:cs typeface="Arial" charset="0"/>
              </a:defRPr>
            </a:lvl1pPr>
          </a:lstStyle>
          <a:p>
            <a:pPr>
              <a:defRPr/>
            </a:pPr>
            <a:endParaRPr lang="en-US"/>
          </a:p>
        </p:txBody>
      </p:sp>
      <p:sp>
        <p:nvSpPr>
          <p:cNvPr id="5" name="Slide Number Placeholder 4"/>
          <p:cNvSpPr>
            <a:spLocks noGrp="1"/>
          </p:cNvSpPr>
          <p:nvPr>
            <p:ph type="sldNum" sz="quarter" idx="3"/>
          </p:nvPr>
        </p:nvSpPr>
        <p:spPr>
          <a:xfrm>
            <a:off x="3897513" y="8831264"/>
            <a:ext cx="2982742" cy="465137"/>
          </a:xfrm>
          <a:prstGeom prst="rect">
            <a:avLst/>
          </a:prstGeom>
        </p:spPr>
        <p:txBody>
          <a:bodyPr vert="horz" wrap="square" lIns="88139" tIns="44070" rIns="88139" bIns="44070" numCol="1" anchor="b" anchorCtr="0" compatLnSpc="1">
            <a:prstTxWarp prst="textNoShape">
              <a:avLst/>
            </a:prstTxWarp>
          </a:bodyPr>
          <a:lstStyle>
            <a:lvl1pPr algn="r" eaLnBrk="1" hangingPunct="1">
              <a:defRPr sz="1200" smtClean="0">
                <a:cs typeface="Arial" charset="0"/>
              </a:defRPr>
            </a:lvl1pPr>
          </a:lstStyle>
          <a:p>
            <a:pPr>
              <a:defRPr/>
            </a:pPr>
            <a:fld id="{AEBE6741-8525-F54F-8D9D-8669914649CA}" type="slidenum">
              <a:rPr lang="en-US"/>
              <a:pPr>
                <a:defRPr/>
              </a:pPr>
              <a:t>‹#›</a:t>
            </a:fld>
            <a:endParaRPr lang="en-US"/>
          </a:p>
        </p:txBody>
      </p:sp>
    </p:spTree>
    <p:extLst>
      <p:ext uri="{BB962C8B-B14F-4D97-AF65-F5344CB8AC3E}">
        <p14:creationId xmlns:p14="http://schemas.microsoft.com/office/powerpoint/2010/main" val="3201871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1"/>
            <a:ext cx="2982742" cy="466725"/>
          </a:xfrm>
          <a:prstGeom prst="rect">
            <a:avLst/>
          </a:prstGeom>
          <a:noFill/>
          <a:ln w="9525">
            <a:noFill/>
            <a:miter lim="800000"/>
            <a:headEnd/>
            <a:tailEnd/>
          </a:ln>
        </p:spPr>
        <p:txBody>
          <a:bodyPr vert="horz" wrap="square" lIns="93164" tIns="46582" rIns="93164" bIns="46582" numCol="1" anchor="t" anchorCtr="0" compatLnSpc="1">
            <a:prstTxWarp prst="textNoShape">
              <a:avLst/>
            </a:prstTxWarp>
          </a:bodyPr>
          <a:lstStyle>
            <a:lvl1pPr defTabSz="913525" eaLnBrk="1" hangingPunct="1">
              <a:defRPr sz="1200">
                <a:latin typeface="Calibri" pitchFamily="34" charset="0"/>
                <a:ea typeface="+mn-ea"/>
                <a:cs typeface="Arial" charset="0"/>
              </a:defRPr>
            </a:lvl1pPr>
          </a:lstStyle>
          <a:p>
            <a:pPr>
              <a:defRPr/>
            </a:pPr>
            <a:endParaRPr lang="en-US"/>
          </a:p>
        </p:txBody>
      </p:sp>
      <p:sp>
        <p:nvSpPr>
          <p:cNvPr id="3" name="Date Placeholder 2"/>
          <p:cNvSpPr>
            <a:spLocks noGrp="1"/>
          </p:cNvSpPr>
          <p:nvPr>
            <p:ph type="dt" idx="1"/>
          </p:nvPr>
        </p:nvSpPr>
        <p:spPr bwMode="auto">
          <a:xfrm>
            <a:off x="3897513" y="1"/>
            <a:ext cx="2982742" cy="466725"/>
          </a:xfrm>
          <a:prstGeom prst="rect">
            <a:avLst/>
          </a:prstGeom>
          <a:noFill/>
          <a:ln w="9525">
            <a:noFill/>
            <a:miter lim="800000"/>
            <a:headEnd/>
            <a:tailEnd/>
          </a:ln>
        </p:spPr>
        <p:txBody>
          <a:bodyPr vert="horz" wrap="square" lIns="93164" tIns="46582" rIns="93164" bIns="46582" numCol="1" anchor="t" anchorCtr="0" compatLnSpc="1">
            <a:prstTxWarp prst="textNoShape">
              <a:avLst/>
            </a:prstTxWarp>
          </a:bodyPr>
          <a:lstStyle>
            <a:lvl1pPr algn="r" defTabSz="912813" eaLnBrk="1" hangingPunct="1">
              <a:defRPr sz="1200" smtClean="0">
                <a:latin typeface="Calibri" charset="0"/>
                <a:cs typeface="Arial" charset="0"/>
              </a:defRPr>
            </a:lvl1pPr>
          </a:lstStyle>
          <a:p>
            <a:pPr>
              <a:defRPr/>
            </a:pPr>
            <a:fld id="{4B6CCDCC-2AE6-FE45-B263-D6F58F462EEA}" type="datetimeFigureOut">
              <a:rPr lang="en-US"/>
              <a:pPr>
                <a:defRPr/>
              </a:pPr>
              <a:t>11/18/2016</a:t>
            </a:fld>
            <a:endParaRPr lang="en-US"/>
          </a:p>
        </p:txBody>
      </p:sp>
      <p:sp>
        <p:nvSpPr>
          <p:cNvPr id="4" name="Slide Image Placeholder 3"/>
          <p:cNvSpPr>
            <a:spLocks noGrp="1" noRot="1" noChangeAspect="1"/>
          </p:cNvSpPr>
          <p:nvPr>
            <p:ph type="sldImg" idx="2"/>
          </p:nvPr>
        </p:nvSpPr>
        <p:spPr>
          <a:xfrm>
            <a:off x="1350963" y="1162050"/>
            <a:ext cx="4181475" cy="3136900"/>
          </a:xfrm>
          <a:prstGeom prst="rect">
            <a:avLst/>
          </a:prstGeom>
          <a:noFill/>
          <a:ln w="12700">
            <a:solidFill>
              <a:prstClr val="black"/>
            </a:solidFill>
          </a:ln>
        </p:spPr>
        <p:txBody>
          <a:bodyPr vert="horz" lIns="89813" tIns="44907" rIns="89813" bIns="44907" rtlCol="0" anchor="ctr"/>
          <a:lstStyle/>
          <a:p>
            <a:pPr lvl="0"/>
            <a:endParaRPr lang="en-US" noProof="0"/>
          </a:p>
        </p:txBody>
      </p:sp>
      <p:sp>
        <p:nvSpPr>
          <p:cNvPr id="5" name="Notes Placeholder 4"/>
          <p:cNvSpPr>
            <a:spLocks noGrp="1"/>
          </p:cNvSpPr>
          <p:nvPr>
            <p:ph type="body" sz="quarter" idx="3"/>
          </p:nvPr>
        </p:nvSpPr>
        <p:spPr bwMode="auto">
          <a:xfrm>
            <a:off x="688805" y="4473576"/>
            <a:ext cx="5504204" cy="3660775"/>
          </a:xfrm>
          <a:prstGeom prst="rect">
            <a:avLst/>
          </a:prstGeom>
          <a:noFill/>
          <a:ln w="9525">
            <a:noFill/>
            <a:miter lim="800000"/>
            <a:headEnd/>
            <a:tailEnd/>
          </a:ln>
        </p:spPr>
        <p:txBody>
          <a:bodyPr vert="horz" wrap="square" lIns="93164" tIns="46582" rIns="93164" bIns="4658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bwMode="auto">
          <a:xfrm>
            <a:off x="1" y="8829676"/>
            <a:ext cx="2982742" cy="466725"/>
          </a:xfrm>
          <a:prstGeom prst="rect">
            <a:avLst/>
          </a:prstGeom>
          <a:noFill/>
          <a:ln w="9525">
            <a:noFill/>
            <a:miter lim="800000"/>
            <a:headEnd/>
            <a:tailEnd/>
          </a:ln>
        </p:spPr>
        <p:txBody>
          <a:bodyPr vert="horz" wrap="square" lIns="93164" tIns="46582" rIns="93164" bIns="46582" numCol="1" anchor="b" anchorCtr="0" compatLnSpc="1">
            <a:prstTxWarp prst="textNoShape">
              <a:avLst/>
            </a:prstTxWarp>
          </a:bodyPr>
          <a:lstStyle>
            <a:lvl1pPr defTabSz="913525" eaLnBrk="1" hangingPunct="1">
              <a:defRPr sz="1200">
                <a:latin typeface="Calibri" pitchFamily="34" charset="0"/>
                <a:ea typeface="+mn-ea"/>
                <a:cs typeface="Arial" charset="0"/>
              </a:defRPr>
            </a:lvl1pPr>
          </a:lstStyle>
          <a:p>
            <a:pPr>
              <a:defRPr/>
            </a:pPr>
            <a:endParaRPr lang="en-US"/>
          </a:p>
        </p:txBody>
      </p:sp>
      <p:sp>
        <p:nvSpPr>
          <p:cNvPr id="7" name="Slide Number Placeholder 6"/>
          <p:cNvSpPr>
            <a:spLocks noGrp="1"/>
          </p:cNvSpPr>
          <p:nvPr>
            <p:ph type="sldNum" sz="quarter" idx="5"/>
          </p:nvPr>
        </p:nvSpPr>
        <p:spPr bwMode="auto">
          <a:xfrm>
            <a:off x="3897513" y="8829676"/>
            <a:ext cx="2982742" cy="466725"/>
          </a:xfrm>
          <a:prstGeom prst="rect">
            <a:avLst/>
          </a:prstGeom>
          <a:noFill/>
          <a:ln w="9525">
            <a:noFill/>
            <a:miter lim="800000"/>
            <a:headEnd/>
            <a:tailEnd/>
          </a:ln>
        </p:spPr>
        <p:txBody>
          <a:bodyPr vert="horz" wrap="square" lIns="93164" tIns="46582" rIns="93164" bIns="46582" numCol="1" anchor="b" anchorCtr="0" compatLnSpc="1">
            <a:prstTxWarp prst="textNoShape">
              <a:avLst/>
            </a:prstTxWarp>
          </a:bodyPr>
          <a:lstStyle>
            <a:lvl1pPr algn="r" defTabSz="912813" eaLnBrk="1" hangingPunct="1">
              <a:defRPr sz="1200" smtClean="0">
                <a:latin typeface="Calibri" charset="0"/>
                <a:cs typeface="Arial" charset="0"/>
              </a:defRPr>
            </a:lvl1pPr>
          </a:lstStyle>
          <a:p>
            <a:pPr>
              <a:defRPr/>
            </a:pPr>
            <a:fld id="{9A8829C1-DB0B-A147-A534-C163E42949E2}" type="slidenum">
              <a:rPr lang="en-US"/>
              <a:pPr>
                <a:defRPr/>
              </a:pPr>
              <a:t>‹#›</a:t>
            </a:fld>
            <a:endParaRPr lang="en-US"/>
          </a:p>
        </p:txBody>
      </p:sp>
    </p:spTree>
    <p:extLst>
      <p:ext uri="{BB962C8B-B14F-4D97-AF65-F5344CB8AC3E}">
        <p14:creationId xmlns:p14="http://schemas.microsoft.com/office/powerpoint/2010/main" val="33563008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9A6C52-7920-4DCB-965F-C054640DB039}" type="slidenum">
              <a:rPr lang="en-US" smtClean="0"/>
              <a:t>1</a:t>
            </a:fld>
            <a:endParaRPr lang="en-US"/>
          </a:p>
        </p:txBody>
      </p:sp>
    </p:spTree>
    <p:extLst>
      <p:ext uri="{BB962C8B-B14F-4D97-AF65-F5344CB8AC3E}">
        <p14:creationId xmlns:p14="http://schemas.microsoft.com/office/powerpoint/2010/main" val="3620932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71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ndParaRPr>
          </a:p>
        </p:txBody>
      </p:sp>
      <p:sp>
        <p:nvSpPr>
          <p:cNvPr id="471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fld id="{DF20E0AE-D64D-7446-98CA-1E4CF5AD68E8}" type="slidenum">
              <a:rPr lang="en-US" sz="1200">
                <a:latin typeface="Calibri" charset="0"/>
              </a:rPr>
              <a:pPr/>
              <a:t>14</a:t>
            </a:fld>
            <a:endParaRPr lang="en-US" sz="1200">
              <a:latin typeface="Calibri" charset="0"/>
            </a:endParaRPr>
          </a:p>
        </p:txBody>
      </p:sp>
    </p:spTree>
    <p:extLst>
      <p:ext uri="{BB962C8B-B14F-4D97-AF65-F5344CB8AC3E}">
        <p14:creationId xmlns:p14="http://schemas.microsoft.com/office/powerpoint/2010/main" val="2494023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Rectangle 3"/>
          <p:cNvSpPr>
            <a:spLocks noGrp="1"/>
          </p:cNvSpPr>
          <p:nvPr>
            <p:ph type="body" idx="1"/>
          </p:nvPr>
        </p:nvSpPr>
        <p:spPr/>
        <p:txBody>
          <a:bodyPr/>
          <a:lstStyle/>
          <a:p>
            <a:r>
              <a:rPr lang="en-US" altLang="en-US"/>
              <a:t>Talk about taking back public space, a park built, playground built, mural and garden developed, new trail this year, etc.</a:t>
            </a:r>
          </a:p>
        </p:txBody>
      </p:sp>
    </p:spTree>
    <p:extLst>
      <p:ext uri="{BB962C8B-B14F-4D97-AF65-F5344CB8AC3E}">
        <p14:creationId xmlns:p14="http://schemas.microsoft.com/office/powerpoint/2010/main" val="2492233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p:sp>
      <p:sp>
        <p:nvSpPr>
          <p:cNvPr id="35843"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r>
              <a:rPr lang="en-US" altLang="en-US" dirty="0"/>
              <a:t>Information obtained from the </a:t>
            </a:r>
            <a:r>
              <a:rPr lang="en-US" altLang="en-US" dirty="0" err="1"/>
              <a:t>RPD</a:t>
            </a:r>
            <a:r>
              <a:rPr lang="en-US" altLang="en-US" dirty="0"/>
              <a:t> Letter Writing Campaign in HOPE Neighborhood;  (SHOW VIDEO CLIP</a:t>
            </a:r>
            <a:r>
              <a:rPr lang="en-US" altLang="en-US" baseline="0" dirty="0"/>
              <a:t> ??)</a:t>
            </a:r>
          </a:p>
          <a:p>
            <a:r>
              <a:rPr lang="en-US" altLang="en-US" dirty="0">
                <a:latin typeface="Castellar" pitchFamily="18" charset="0"/>
              </a:rPr>
              <a:t>Our current system can be effective… but not with Low-Level sales.  </a:t>
            </a:r>
            <a:r>
              <a:rPr lang="en-US" dirty="0"/>
              <a:t>Here’s why:</a:t>
            </a:r>
          </a:p>
          <a:p>
            <a:pPr lvl="0"/>
            <a:r>
              <a:rPr lang="en-US" dirty="0"/>
              <a:t>-  Decriminalization in </a:t>
            </a:r>
            <a:r>
              <a:rPr lang="en-US" dirty="0" err="1"/>
              <a:t>NYS</a:t>
            </a:r>
            <a:r>
              <a:rPr lang="en-US" dirty="0"/>
              <a:t>;  Social Acceptance in community at large;  Limited resources to test &amp; prosecute;  This leaves the </a:t>
            </a:r>
            <a:r>
              <a:rPr lang="en-US" b="1" dirty="0"/>
              <a:t>problem on our neighborhoods</a:t>
            </a:r>
            <a:endParaRPr lang="en-US" altLang="en-US" dirty="0"/>
          </a:p>
        </p:txBody>
      </p:sp>
    </p:spTree>
    <p:extLst>
      <p:ext uri="{BB962C8B-B14F-4D97-AF65-F5344CB8AC3E}">
        <p14:creationId xmlns:p14="http://schemas.microsoft.com/office/powerpoint/2010/main" val="1270876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p:txBody>
          <a:bodyPr/>
          <a:lstStyle/>
          <a:p>
            <a:pPr eaLnBrk="1" hangingPunct="1">
              <a:spcBef>
                <a:spcPct val="0"/>
              </a:spcBef>
            </a:pPr>
            <a:r>
              <a:rPr lang="en-US" altLang="en-US"/>
              <a:t>Residents believed beyond drugs, they had to take back public spaces in the community. One such space is Clifford &amp; Conkey corner</a:t>
            </a:r>
          </a:p>
          <a:p>
            <a:pPr eaLnBrk="1" hangingPunct="1">
              <a:spcBef>
                <a:spcPct val="0"/>
              </a:spcBef>
            </a:pPr>
            <a:r>
              <a:rPr lang="en-US" altLang="en-US"/>
              <a:t>$100K to build park, residents have done several projects around this corner</a:t>
            </a:r>
          </a:p>
        </p:txBody>
      </p:sp>
      <p:sp>
        <p:nvSpPr>
          <p:cNvPr id="40964" name="Slide Number Placeholder 3"/>
          <p:cNvSpPr>
            <a:spLocks noGrp="1"/>
          </p:cNvSpPr>
          <p:nvPr>
            <p:ph type="sldNum" sz="quarter" idx="5"/>
          </p:nvPr>
        </p:nvSpPr>
        <p:spPr>
          <a:noFill/>
        </p:spPr>
        <p:txBody>
          <a:bodyPr/>
          <a:lstStyle>
            <a:lvl1pPr defTabSz="914437">
              <a:defRPr>
                <a:solidFill>
                  <a:schemeClr val="tx1"/>
                </a:solidFill>
                <a:latin typeface="Arial" charset="0"/>
              </a:defRPr>
            </a:lvl1pPr>
            <a:lvl2pPr marL="743078" indent="-286638" defTabSz="914437">
              <a:defRPr>
                <a:solidFill>
                  <a:schemeClr val="tx1"/>
                </a:solidFill>
                <a:latin typeface="Arial" charset="0"/>
              </a:defRPr>
            </a:lvl2pPr>
            <a:lvl3pPr marL="1143435" indent="-228999" defTabSz="914437">
              <a:defRPr>
                <a:solidFill>
                  <a:schemeClr val="tx1"/>
                </a:solidFill>
                <a:latin typeface="Arial" charset="0"/>
              </a:defRPr>
            </a:lvl3pPr>
            <a:lvl4pPr marL="1599875" indent="-228999" defTabSz="914437">
              <a:defRPr>
                <a:solidFill>
                  <a:schemeClr val="tx1"/>
                </a:solidFill>
                <a:latin typeface="Arial" charset="0"/>
              </a:defRPr>
            </a:lvl4pPr>
            <a:lvl5pPr marL="2057872" indent="-228999" defTabSz="914437">
              <a:defRPr>
                <a:solidFill>
                  <a:schemeClr val="tx1"/>
                </a:solidFill>
                <a:latin typeface="Arial" charset="0"/>
              </a:defRPr>
            </a:lvl5pPr>
            <a:lvl6pPr marL="2506523" indent="-228999" defTabSz="914437" eaLnBrk="0" fontAlgn="base" hangingPunct="0">
              <a:spcBef>
                <a:spcPct val="0"/>
              </a:spcBef>
              <a:spcAft>
                <a:spcPct val="0"/>
              </a:spcAft>
              <a:defRPr>
                <a:solidFill>
                  <a:schemeClr val="tx1"/>
                </a:solidFill>
                <a:latin typeface="Arial" charset="0"/>
              </a:defRPr>
            </a:lvl6pPr>
            <a:lvl7pPr marL="2955173" indent="-228999" defTabSz="914437" eaLnBrk="0" fontAlgn="base" hangingPunct="0">
              <a:spcBef>
                <a:spcPct val="0"/>
              </a:spcBef>
              <a:spcAft>
                <a:spcPct val="0"/>
              </a:spcAft>
              <a:defRPr>
                <a:solidFill>
                  <a:schemeClr val="tx1"/>
                </a:solidFill>
                <a:latin typeface="Arial" charset="0"/>
              </a:defRPr>
            </a:lvl7pPr>
            <a:lvl8pPr marL="3403824" indent="-228999" defTabSz="914437" eaLnBrk="0" fontAlgn="base" hangingPunct="0">
              <a:spcBef>
                <a:spcPct val="0"/>
              </a:spcBef>
              <a:spcAft>
                <a:spcPct val="0"/>
              </a:spcAft>
              <a:defRPr>
                <a:solidFill>
                  <a:schemeClr val="tx1"/>
                </a:solidFill>
                <a:latin typeface="Arial" charset="0"/>
              </a:defRPr>
            </a:lvl8pPr>
            <a:lvl9pPr marL="3852474" indent="-228999" defTabSz="914437" eaLnBrk="0" fontAlgn="base" hangingPunct="0">
              <a:spcBef>
                <a:spcPct val="0"/>
              </a:spcBef>
              <a:spcAft>
                <a:spcPct val="0"/>
              </a:spcAft>
              <a:defRPr>
                <a:solidFill>
                  <a:schemeClr val="tx1"/>
                </a:solidFill>
                <a:latin typeface="Arial" charset="0"/>
              </a:defRPr>
            </a:lvl9pPr>
          </a:lstStyle>
          <a:p>
            <a:fld id="{BF0ECE95-7347-43E8-AA0D-85352D42E6AB}" type="slidenum">
              <a:rPr lang="en-US" altLang="en-US"/>
              <a:pPr/>
              <a:t>19</a:t>
            </a:fld>
            <a:endParaRPr lang="en-US" altLang="en-US"/>
          </a:p>
        </p:txBody>
      </p:sp>
    </p:spTree>
    <p:extLst>
      <p:ext uri="{BB962C8B-B14F-4D97-AF65-F5344CB8AC3E}">
        <p14:creationId xmlns:p14="http://schemas.microsoft.com/office/powerpoint/2010/main" val="3703861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p:txBody>
          <a:bodyPr/>
          <a:lstStyle/>
          <a:p>
            <a:pPr eaLnBrk="1" hangingPunct="1">
              <a:spcBef>
                <a:spcPct val="0"/>
              </a:spcBef>
            </a:pPr>
            <a:r>
              <a:rPr lang="en-US" altLang="en-US"/>
              <a:t>Drug issue head on</a:t>
            </a:r>
          </a:p>
        </p:txBody>
      </p:sp>
      <p:sp>
        <p:nvSpPr>
          <p:cNvPr id="38916" name="Slide Number Placeholder 3"/>
          <p:cNvSpPr>
            <a:spLocks noGrp="1"/>
          </p:cNvSpPr>
          <p:nvPr>
            <p:ph type="sldNum" sz="quarter" idx="5"/>
          </p:nvPr>
        </p:nvSpPr>
        <p:spPr>
          <a:noFill/>
        </p:spPr>
        <p:txBody>
          <a:bodyPr/>
          <a:lstStyle>
            <a:lvl1pPr defTabSz="914437">
              <a:defRPr>
                <a:solidFill>
                  <a:schemeClr val="tx1"/>
                </a:solidFill>
                <a:latin typeface="Arial" charset="0"/>
              </a:defRPr>
            </a:lvl1pPr>
            <a:lvl2pPr marL="743078" indent="-286638" defTabSz="914437">
              <a:defRPr>
                <a:solidFill>
                  <a:schemeClr val="tx1"/>
                </a:solidFill>
                <a:latin typeface="Arial" charset="0"/>
              </a:defRPr>
            </a:lvl2pPr>
            <a:lvl3pPr marL="1143435" indent="-228999" defTabSz="914437">
              <a:defRPr>
                <a:solidFill>
                  <a:schemeClr val="tx1"/>
                </a:solidFill>
                <a:latin typeface="Arial" charset="0"/>
              </a:defRPr>
            </a:lvl3pPr>
            <a:lvl4pPr marL="1599875" indent="-228999" defTabSz="914437">
              <a:defRPr>
                <a:solidFill>
                  <a:schemeClr val="tx1"/>
                </a:solidFill>
                <a:latin typeface="Arial" charset="0"/>
              </a:defRPr>
            </a:lvl4pPr>
            <a:lvl5pPr marL="2057872" indent="-228999" defTabSz="914437">
              <a:defRPr>
                <a:solidFill>
                  <a:schemeClr val="tx1"/>
                </a:solidFill>
                <a:latin typeface="Arial" charset="0"/>
              </a:defRPr>
            </a:lvl5pPr>
            <a:lvl6pPr marL="2506523" indent="-228999" defTabSz="914437" eaLnBrk="0" fontAlgn="base" hangingPunct="0">
              <a:spcBef>
                <a:spcPct val="0"/>
              </a:spcBef>
              <a:spcAft>
                <a:spcPct val="0"/>
              </a:spcAft>
              <a:defRPr>
                <a:solidFill>
                  <a:schemeClr val="tx1"/>
                </a:solidFill>
                <a:latin typeface="Arial" charset="0"/>
              </a:defRPr>
            </a:lvl6pPr>
            <a:lvl7pPr marL="2955173" indent="-228999" defTabSz="914437" eaLnBrk="0" fontAlgn="base" hangingPunct="0">
              <a:spcBef>
                <a:spcPct val="0"/>
              </a:spcBef>
              <a:spcAft>
                <a:spcPct val="0"/>
              </a:spcAft>
              <a:defRPr>
                <a:solidFill>
                  <a:schemeClr val="tx1"/>
                </a:solidFill>
                <a:latin typeface="Arial" charset="0"/>
              </a:defRPr>
            </a:lvl7pPr>
            <a:lvl8pPr marL="3403824" indent="-228999" defTabSz="914437" eaLnBrk="0" fontAlgn="base" hangingPunct="0">
              <a:spcBef>
                <a:spcPct val="0"/>
              </a:spcBef>
              <a:spcAft>
                <a:spcPct val="0"/>
              </a:spcAft>
              <a:defRPr>
                <a:solidFill>
                  <a:schemeClr val="tx1"/>
                </a:solidFill>
                <a:latin typeface="Arial" charset="0"/>
              </a:defRPr>
            </a:lvl8pPr>
            <a:lvl9pPr marL="3852474" indent="-228999" defTabSz="914437" eaLnBrk="0" fontAlgn="base" hangingPunct="0">
              <a:spcBef>
                <a:spcPct val="0"/>
              </a:spcBef>
              <a:spcAft>
                <a:spcPct val="0"/>
              </a:spcAft>
              <a:defRPr>
                <a:solidFill>
                  <a:schemeClr val="tx1"/>
                </a:solidFill>
                <a:latin typeface="Arial" charset="0"/>
              </a:defRPr>
            </a:lvl9pPr>
          </a:lstStyle>
          <a:p>
            <a:fld id="{BE0FDDA9-F92C-40BC-A1F8-6D6A8DE5D88A}" type="slidenum">
              <a:rPr lang="en-US" altLang="en-US"/>
              <a:pPr/>
              <a:t>20</a:t>
            </a:fld>
            <a:endParaRPr lang="en-US" altLang="en-US"/>
          </a:p>
        </p:txBody>
      </p:sp>
    </p:spTree>
    <p:extLst>
      <p:ext uri="{BB962C8B-B14F-4D97-AF65-F5344CB8AC3E}">
        <p14:creationId xmlns:p14="http://schemas.microsoft.com/office/powerpoint/2010/main" val="670945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p:txBody>
          <a:bodyPr/>
          <a:lstStyle/>
          <a:p>
            <a:pPr eaLnBrk="1" hangingPunct="1">
              <a:spcBef>
                <a:spcPct val="0"/>
              </a:spcBef>
            </a:pPr>
            <a:r>
              <a:rPr lang="en-US" altLang="en-US"/>
              <a:t>Images from walks</a:t>
            </a:r>
          </a:p>
        </p:txBody>
      </p:sp>
      <p:sp>
        <p:nvSpPr>
          <p:cNvPr id="39940" name="Slide Number Placeholder 3"/>
          <p:cNvSpPr>
            <a:spLocks noGrp="1"/>
          </p:cNvSpPr>
          <p:nvPr>
            <p:ph type="sldNum" sz="quarter" idx="5"/>
          </p:nvPr>
        </p:nvSpPr>
        <p:spPr>
          <a:noFill/>
        </p:spPr>
        <p:txBody>
          <a:bodyPr/>
          <a:lstStyle>
            <a:lvl1pPr defTabSz="914437">
              <a:defRPr>
                <a:solidFill>
                  <a:schemeClr val="tx1"/>
                </a:solidFill>
                <a:latin typeface="Arial" charset="0"/>
              </a:defRPr>
            </a:lvl1pPr>
            <a:lvl2pPr marL="743078" indent="-286638" defTabSz="914437">
              <a:defRPr>
                <a:solidFill>
                  <a:schemeClr val="tx1"/>
                </a:solidFill>
                <a:latin typeface="Arial" charset="0"/>
              </a:defRPr>
            </a:lvl2pPr>
            <a:lvl3pPr marL="1143435" indent="-228999" defTabSz="914437">
              <a:defRPr>
                <a:solidFill>
                  <a:schemeClr val="tx1"/>
                </a:solidFill>
                <a:latin typeface="Arial" charset="0"/>
              </a:defRPr>
            </a:lvl3pPr>
            <a:lvl4pPr marL="1599875" indent="-228999" defTabSz="914437">
              <a:defRPr>
                <a:solidFill>
                  <a:schemeClr val="tx1"/>
                </a:solidFill>
                <a:latin typeface="Arial" charset="0"/>
              </a:defRPr>
            </a:lvl4pPr>
            <a:lvl5pPr marL="2057872" indent="-228999" defTabSz="914437">
              <a:defRPr>
                <a:solidFill>
                  <a:schemeClr val="tx1"/>
                </a:solidFill>
                <a:latin typeface="Arial" charset="0"/>
              </a:defRPr>
            </a:lvl5pPr>
            <a:lvl6pPr marL="2506523" indent="-228999" defTabSz="914437" eaLnBrk="0" fontAlgn="base" hangingPunct="0">
              <a:spcBef>
                <a:spcPct val="0"/>
              </a:spcBef>
              <a:spcAft>
                <a:spcPct val="0"/>
              </a:spcAft>
              <a:defRPr>
                <a:solidFill>
                  <a:schemeClr val="tx1"/>
                </a:solidFill>
                <a:latin typeface="Arial" charset="0"/>
              </a:defRPr>
            </a:lvl6pPr>
            <a:lvl7pPr marL="2955173" indent="-228999" defTabSz="914437" eaLnBrk="0" fontAlgn="base" hangingPunct="0">
              <a:spcBef>
                <a:spcPct val="0"/>
              </a:spcBef>
              <a:spcAft>
                <a:spcPct val="0"/>
              </a:spcAft>
              <a:defRPr>
                <a:solidFill>
                  <a:schemeClr val="tx1"/>
                </a:solidFill>
                <a:latin typeface="Arial" charset="0"/>
              </a:defRPr>
            </a:lvl7pPr>
            <a:lvl8pPr marL="3403824" indent="-228999" defTabSz="914437" eaLnBrk="0" fontAlgn="base" hangingPunct="0">
              <a:spcBef>
                <a:spcPct val="0"/>
              </a:spcBef>
              <a:spcAft>
                <a:spcPct val="0"/>
              </a:spcAft>
              <a:defRPr>
                <a:solidFill>
                  <a:schemeClr val="tx1"/>
                </a:solidFill>
                <a:latin typeface="Arial" charset="0"/>
              </a:defRPr>
            </a:lvl8pPr>
            <a:lvl9pPr marL="3852474" indent="-228999" defTabSz="914437" eaLnBrk="0" fontAlgn="base" hangingPunct="0">
              <a:spcBef>
                <a:spcPct val="0"/>
              </a:spcBef>
              <a:spcAft>
                <a:spcPct val="0"/>
              </a:spcAft>
              <a:defRPr>
                <a:solidFill>
                  <a:schemeClr val="tx1"/>
                </a:solidFill>
                <a:latin typeface="Arial" charset="0"/>
              </a:defRPr>
            </a:lvl9pPr>
          </a:lstStyle>
          <a:p>
            <a:fld id="{E132F093-4C03-4011-9FDD-9BA071D5C862}" type="slidenum">
              <a:rPr lang="en-US" altLang="en-US"/>
              <a:pPr/>
              <a:t>21</a:t>
            </a:fld>
            <a:endParaRPr lang="en-US" altLang="en-US"/>
          </a:p>
        </p:txBody>
      </p:sp>
    </p:spTree>
    <p:extLst>
      <p:ext uri="{BB962C8B-B14F-4D97-AF65-F5344CB8AC3E}">
        <p14:creationId xmlns:p14="http://schemas.microsoft.com/office/powerpoint/2010/main" val="1627774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p:txBody>
          <a:bodyPr/>
          <a:lstStyle/>
          <a:p>
            <a:pPr eaLnBrk="1" hangingPunct="1">
              <a:spcBef>
                <a:spcPct val="0"/>
              </a:spcBef>
            </a:pPr>
            <a:r>
              <a:rPr lang="en-US" altLang="en-US"/>
              <a:t>Pictures were taken days after opening the playground</a:t>
            </a:r>
          </a:p>
        </p:txBody>
      </p:sp>
      <p:sp>
        <p:nvSpPr>
          <p:cNvPr id="44036" name="Slide Number Placeholder 3"/>
          <p:cNvSpPr>
            <a:spLocks noGrp="1"/>
          </p:cNvSpPr>
          <p:nvPr>
            <p:ph type="sldNum" sz="quarter" idx="5"/>
          </p:nvPr>
        </p:nvSpPr>
        <p:spPr>
          <a:noFill/>
        </p:spPr>
        <p:txBody>
          <a:bodyPr/>
          <a:lstStyle>
            <a:lvl1pPr defTabSz="914437">
              <a:defRPr>
                <a:solidFill>
                  <a:schemeClr val="tx1"/>
                </a:solidFill>
                <a:latin typeface="Arial" charset="0"/>
              </a:defRPr>
            </a:lvl1pPr>
            <a:lvl2pPr marL="743078" indent="-286638" defTabSz="914437">
              <a:defRPr>
                <a:solidFill>
                  <a:schemeClr val="tx1"/>
                </a:solidFill>
                <a:latin typeface="Arial" charset="0"/>
              </a:defRPr>
            </a:lvl2pPr>
            <a:lvl3pPr marL="1143435" indent="-228999" defTabSz="914437">
              <a:defRPr>
                <a:solidFill>
                  <a:schemeClr val="tx1"/>
                </a:solidFill>
                <a:latin typeface="Arial" charset="0"/>
              </a:defRPr>
            </a:lvl3pPr>
            <a:lvl4pPr marL="1599875" indent="-228999" defTabSz="914437">
              <a:defRPr>
                <a:solidFill>
                  <a:schemeClr val="tx1"/>
                </a:solidFill>
                <a:latin typeface="Arial" charset="0"/>
              </a:defRPr>
            </a:lvl4pPr>
            <a:lvl5pPr marL="2057872" indent="-228999" defTabSz="914437">
              <a:defRPr>
                <a:solidFill>
                  <a:schemeClr val="tx1"/>
                </a:solidFill>
                <a:latin typeface="Arial" charset="0"/>
              </a:defRPr>
            </a:lvl5pPr>
            <a:lvl6pPr marL="2506523" indent="-228999" defTabSz="914437" eaLnBrk="0" fontAlgn="base" hangingPunct="0">
              <a:spcBef>
                <a:spcPct val="0"/>
              </a:spcBef>
              <a:spcAft>
                <a:spcPct val="0"/>
              </a:spcAft>
              <a:defRPr>
                <a:solidFill>
                  <a:schemeClr val="tx1"/>
                </a:solidFill>
                <a:latin typeface="Arial" charset="0"/>
              </a:defRPr>
            </a:lvl6pPr>
            <a:lvl7pPr marL="2955173" indent="-228999" defTabSz="914437" eaLnBrk="0" fontAlgn="base" hangingPunct="0">
              <a:spcBef>
                <a:spcPct val="0"/>
              </a:spcBef>
              <a:spcAft>
                <a:spcPct val="0"/>
              </a:spcAft>
              <a:defRPr>
                <a:solidFill>
                  <a:schemeClr val="tx1"/>
                </a:solidFill>
                <a:latin typeface="Arial" charset="0"/>
              </a:defRPr>
            </a:lvl7pPr>
            <a:lvl8pPr marL="3403824" indent="-228999" defTabSz="914437" eaLnBrk="0" fontAlgn="base" hangingPunct="0">
              <a:spcBef>
                <a:spcPct val="0"/>
              </a:spcBef>
              <a:spcAft>
                <a:spcPct val="0"/>
              </a:spcAft>
              <a:defRPr>
                <a:solidFill>
                  <a:schemeClr val="tx1"/>
                </a:solidFill>
                <a:latin typeface="Arial" charset="0"/>
              </a:defRPr>
            </a:lvl8pPr>
            <a:lvl9pPr marL="3852474" indent="-228999" defTabSz="914437" eaLnBrk="0" fontAlgn="base" hangingPunct="0">
              <a:spcBef>
                <a:spcPct val="0"/>
              </a:spcBef>
              <a:spcAft>
                <a:spcPct val="0"/>
              </a:spcAft>
              <a:defRPr>
                <a:solidFill>
                  <a:schemeClr val="tx1"/>
                </a:solidFill>
                <a:latin typeface="Arial" charset="0"/>
              </a:defRPr>
            </a:lvl9pPr>
          </a:lstStyle>
          <a:p>
            <a:pPr marL="0" marR="0" lvl="0" indent="0" defTabSz="914437" eaLnBrk="1" fontAlgn="auto" latinLnBrk="0" hangingPunct="1">
              <a:lnSpc>
                <a:spcPct val="100000"/>
              </a:lnSpc>
              <a:spcBef>
                <a:spcPts val="0"/>
              </a:spcBef>
              <a:spcAft>
                <a:spcPts val="0"/>
              </a:spcAft>
              <a:buClrTx/>
              <a:buSzTx/>
              <a:buFontTx/>
              <a:buNone/>
              <a:tabLst/>
              <a:defRPr/>
            </a:pPr>
            <a:fld id="{23E6E29D-B60F-45BE-AEA9-585862703116}" type="slidenum">
              <a:rPr kumimoji="0" lang="en-US" altLang="en-US" sz="1800" b="0" i="0" u="none" strike="noStrike" kern="0" cap="none" spc="0" normalizeH="0" baseline="0" noProof="0">
                <a:ln>
                  <a:noFill/>
                </a:ln>
                <a:solidFill>
                  <a:schemeClr val="tx1"/>
                </a:solidFill>
                <a:effectLst/>
                <a:uLnTx/>
                <a:uFillTx/>
                <a:latin typeface="Arial" charset="0"/>
              </a:rPr>
              <a:pPr marL="0" marR="0" lvl="0" indent="0" defTabSz="914437" eaLnBrk="1" fontAlgn="auto" latinLnBrk="0" hangingPunct="1">
                <a:lnSpc>
                  <a:spcPct val="100000"/>
                </a:lnSpc>
                <a:spcBef>
                  <a:spcPts val="0"/>
                </a:spcBef>
                <a:spcAft>
                  <a:spcPts val="0"/>
                </a:spcAft>
                <a:buClrTx/>
                <a:buSzTx/>
                <a:buFontTx/>
                <a:buNone/>
                <a:tabLst/>
                <a:defRPr/>
              </a:pPr>
              <a:t>23</a:t>
            </a:fld>
            <a:endParaRPr kumimoji="0" lang="en-US" altLang="en-US" sz="1800" b="0" i="0" u="none" strike="noStrike" kern="0" cap="none" spc="0" normalizeH="0" baseline="0" noProof="0">
              <a:ln>
                <a:noFill/>
              </a:ln>
              <a:solidFill>
                <a:schemeClr val="tx1"/>
              </a:solidFill>
              <a:effectLst/>
              <a:uLnTx/>
              <a:uFillTx/>
              <a:latin typeface="Arial" charset="0"/>
            </a:endParaRPr>
          </a:p>
        </p:txBody>
      </p:sp>
    </p:spTree>
    <p:extLst>
      <p:ext uri="{BB962C8B-B14F-4D97-AF65-F5344CB8AC3E}">
        <p14:creationId xmlns:p14="http://schemas.microsoft.com/office/powerpoint/2010/main" val="1419979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Dramatic difference on Nielson Street</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7942C8E4-6BE3-4AE8-8C1F-3D2452EDF39E}" type="slidenum">
              <a:rPr kumimoji="0" lang="en-US" altLang="en-US" sz="1800" b="0" i="0" u="none" strike="noStrike" kern="0" cap="none" spc="0" normalizeH="0" baseline="0" noProof="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1196040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ndParaRPr>
          </a:p>
        </p:txBody>
      </p:sp>
      <p:sp>
        <p:nvSpPr>
          <p:cNvPr id="18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fld id="{FEA06670-CC65-F040-B9B2-40E5336C84A0}" type="slidenum">
              <a:rPr lang="en-US" sz="1200">
                <a:latin typeface="Calibri" charset="0"/>
              </a:rPr>
              <a:pPr/>
              <a:t>2</a:t>
            </a:fld>
            <a:endParaRPr lang="en-US" sz="1200">
              <a:latin typeface="Calibri" charset="0"/>
            </a:endParaRPr>
          </a:p>
        </p:txBody>
      </p:sp>
    </p:spTree>
    <p:extLst>
      <p:ext uri="{BB962C8B-B14F-4D97-AF65-F5344CB8AC3E}">
        <p14:creationId xmlns:p14="http://schemas.microsoft.com/office/powerpoint/2010/main" val="3658258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Calibri" charset="0"/>
            </a:endParaRPr>
          </a:p>
          <a:p>
            <a:endParaRPr lang="en-US">
              <a:latin typeface="Calibri" charset="0"/>
            </a:endParaRPr>
          </a:p>
        </p:txBody>
      </p:sp>
      <p:sp>
        <p:nvSpPr>
          <p:cNvPr id="20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fld id="{0AF22A0D-E24D-6844-B51E-95B43F2C16D8}" type="slidenum">
              <a:rPr lang="en-US" sz="1200">
                <a:latin typeface="Calibri" charset="0"/>
              </a:rPr>
              <a:pPr/>
              <a:t>3</a:t>
            </a:fld>
            <a:endParaRPr lang="en-US" sz="1200">
              <a:latin typeface="Calibri" charset="0"/>
            </a:endParaRPr>
          </a:p>
        </p:txBody>
      </p:sp>
    </p:spTree>
    <p:extLst>
      <p:ext uri="{BB962C8B-B14F-4D97-AF65-F5344CB8AC3E}">
        <p14:creationId xmlns:p14="http://schemas.microsoft.com/office/powerpoint/2010/main" val="748136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6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Across the country, in neighborhoods with persistent crime problems, BCJI sites convene diverse partners including local law enforcement, researchers, and residents to analyze crime drivers and pursue strategies that improve safety and build community-police collaboration.</a:t>
            </a:r>
          </a:p>
          <a:p>
            <a:pPr marL="0" indent="0">
              <a:buNone/>
            </a:pPr>
            <a:endParaRPr lang="en-US" sz="1200" b="0" kern="1200" dirty="0" smtClean="0">
              <a:solidFill>
                <a:schemeClr val="tx1"/>
              </a:solidFill>
              <a:effectLst/>
              <a:latin typeface="+mn-lt"/>
              <a:ea typeface="ＭＳ Ｐゴシック" charset="0"/>
              <a:cs typeface="ＭＳ Ｐゴシック" charset="0"/>
            </a:endParaRPr>
          </a:p>
          <a:p>
            <a:pPr marL="628650" lvl="1" indent="-171450">
              <a:buFont typeface="Arial"/>
              <a:buChar char="•"/>
            </a:pPr>
            <a:endParaRPr lang="en-US" sz="1200" b="0" kern="1200" dirty="0" smtClean="0">
              <a:solidFill>
                <a:schemeClr val="tx1"/>
              </a:solidFill>
              <a:effectLst/>
              <a:latin typeface="+mn-lt"/>
              <a:ea typeface="ＭＳ Ｐゴシック" charset="0"/>
              <a:cs typeface="ＭＳ Ｐゴシック" charset="0"/>
            </a:endParaRPr>
          </a:p>
          <a:p>
            <a:endParaRPr lang="en-US" dirty="0">
              <a:latin typeface="Calibri" charset="0"/>
            </a:endParaRPr>
          </a:p>
        </p:txBody>
      </p:sp>
      <p:sp>
        <p:nvSpPr>
          <p:cNvPr id="26627" name="Slide Number Placeholder 3"/>
          <p:cNvSpPr>
            <a:spLocks noGrp="1"/>
          </p:cNvSpPr>
          <p:nvPr>
            <p:ph type="sldNum" sz="quarter" idx="5"/>
          </p:nvPr>
        </p:nvSpPr>
        <p:spPr>
          <a:xfrm>
            <a:off x="3856996" y="7415214"/>
            <a:ext cx="2982742" cy="466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fld id="{1B305D1B-0F5C-8945-BE3E-271D20CC077E}" type="slidenum">
              <a:rPr lang="en-US" sz="1200">
                <a:latin typeface="Calibri" charset="0"/>
              </a:rPr>
              <a:pPr/>
              <a:t>4</a:t>
            </a:fld>
            <a:endParaRPr lang="en-US" sz="1200">
              <a:latin typeface="Calibri" charset="0"/>
            </a:endParaRPr>
          </a:p>
        </p:txBody>
      </p:sp>
    </p:spTree>
    <p:extLst>
      <p:ext uri="{BB962C8B-B14F-4D97-AF65-F5344CB8AC3E}">
        <p14:creationId xmlns:p14="http://schemas.microsoft.com/office/powerpoint/2010/main" val="283239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charset="0"/>
                <a:ea typeface="ＭＳ Ｐゴシック" charset="0"/>
                <a:cs typeface="ＭＳ Ｐゴシック" charset="0"/>
              </a:defRPr>
            </a:lvl1pPr>
            <a:lvl2pPr marL="742950" indent="-285750" defTabSz="931863">
              <a:defRPr sz="2400">
                <a:solidFill>
                  <a:schemeClr val="tx1"/>
                </a:solidFill>
                <a:latin typeface="Arial" charset="0"/>
                <a:ea typeface="ＭＳ Ｐゴシック" charset="0"/>
              </a:defRPr>
            </a:lvl2pPr>
            <a:lvl3pPr marL="1143000" indent="-228600" defTabSz="931863">
              <a:defRPr sz="2400">
                <a:solidFill>
                  <a:schemeClr val="tx1"/>
                </a:solidFill>
                <a:latin typeface="Arial" charset="0"/>
                <a:ea typeface="ＭＳ Ｐゴシック" charset="0"/>
              </a:defRPr>
            </a:lvl3pPr>
            <a:lvl4pPr marL="1600200" indent="-228600" defTabSz="931863">
              <a:defRPr sz="2400">
                <a:solidFill>
                  <a:schemeClr val="tx1"/>
                </a:solidFill>
                <a:latin typeface="Arial" charset="0"/>
                <a:ea typeface="ＭＳ Ｐゴシック" charset="0"/>
              </a:defRPr>
            </a:lvl4pPr>
            <a:lvl5pPr marL="2057400" indent="-228600" defTabSz="931863">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fld id="{408EA6AB-D5CC-2843-BC75-A8482927CC7C}" type="slidenum">
              <a:rPr lang="en-US" sz="1200">
                <a:solidFill>
                  <a:srgbClr val="000000"/>
                </a:solidFill>
              </a:rPr>
              <a:pPr/>
              <a:t>5</a:t>
            </a:fld>
            <a:endParaRPr lang="en-US" sz="1200">
              <a:solidFill>
                <a:srgbClr val="000000"/>
              </a:solidFill>
            </a:endParaRPr>
          </a:p>
        </p:txBody>
      </p:sp>
      <p:sp>
        <p:nvSpPr>
          <p:cNvPr id="28674" name="Rectangle 2"/>
          <p:cNvSpPr>
            <a:spLocks noGrp="1" noRot="1" noChangeAspect="1" noChangeArrowheads="1" noTextEdit="1"/>
          </p:cNvSpPr>
          <p:nvPr>
            <p:ph type="sldImg"/>
          </p:nvPr>
        </p:nvSpPr>
        <p:spPr bwMode="auto">
          <a:xfrm>
            <a:off x="1123950" y="698500"/>
            <a:ext cx="4646613"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8675" name="Rectangle 3"/>
          <p:cNvSpPr>
            <a:spLocks noGrp="1" noChangeArrowheads="1"/>
          </p:cNvSpPr>
          <p:nvPr>
            <p:ph type="body" idx="1"/>
          </p:nvPr>
        </p:nvSpPr>
        <p:spPr>
          <a:xfrm>
            <a:off x="688805" y="4418014"/>
            <a:ext cx="5504204" cy="4179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kern="1200" dirty="0" smtClean="0">
                <a:solidFill>
                  <a:schemeClr val="tx1"/>
                </a:solidFill>
                <a:effectLst/>
                <a:latin typeface="+mn-lt"/>
                <a:ea typeface="ＭＳ Ｐゴシック" charset="0"/>
                <a:cs typeface="ＭＳ Ｐゴシック" charset="0"/>
              </a:rPr>
              <a:t>Since 2012, the </a:t>
            </a:r>
            <a:r>
              <a:rPr lang="en-US" sz="1200" b="1" kern="1200" dirty="0" smtClean="0">
                <a:solidFill>
                  <a:schemeClr val="tx1"/>
                </a:solidFill>
                <a:effectLst/>
                <a:latin typeface="+mn-lt"/>
                <a:ea typeface="ＭＳ Ｐゴシック" charset="0"/>
                <a:cs typeface="ＭＳ Ｐゴシック" charset="0"/>
              </a:rPr>
              <a:t>BCJI</a:t>
            </a:r>
            <a:r>
              <a:rPr lang="en-US" sz="1200" b="1" kern="1200" baseline="0" dirty="0" smtClean="0">
                <a:solidFill>
                  <a:schemeClr val="tx1"/>
                </a:solidFill>
                <a:effectLst/>
                <a:latin typeface="+mn-lt"/>
                <a:ea typeface="ＭＳ Ｐゴシック" charset="0"/>
                <a:cs typeface="ＭＳ Ｐゴシック" charset="0"/>
              </a:rPr>
              <a:t> </a:t>
            </a:r>
            <a:r>
              <a:rPr lang="en-US" sz="1200" b="1" kern="1200" dirty="0" smtClean="0">
                <a:solidFill>
                  <a:schemeClr val="tx1"/>
                </a:solidFill>
                <a:effectLst/>
                <a:latin typeface="+mn-lt"/>
                <a:ea typeface="ＭＳ Ｐゴシック" charset="0"/>
                <a:cs typeface="ＭＳ Ｐゴシック" charset="0"/>
              </a:rPr>
              <a:t>program has grown to encompass a diverse network </a:t>
            </a:r>
            <a:r>
              <a:rPr lang="en-US" sz="1200" b="0" kern="1200" dirty="0" smtClean="0">
                <a:solidFill>
                  <a:schemeClr val="tx1"/>
                </a:solidFill>
                <a:effectLst/>
                <a:latin typeface="+mn-lt"/>
                <a:ea typeface="ＭＳ Ｐゴシック" charset="0"/>
                <a:cs typeface="ＭＳ Ｐゴシック" charset="0"/>
              </a:rPr>
              <a:t>of 65 sites in urban, rural, and tribal areas all over the country.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0" kern="1200" dirty="0" smtClean="0">
              <a:solidFill>
                <a:schemeClr val="tx1"/>
              </a:solidFill>
              <a:effectLst/>
              <a:latin typeface="+mn-lt"/>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0" kern="1200" dirty="0" smtClean="0">
              <a:solidFill>
                <a:schemeClr val="tx1"/>
              </a:solidFill>
              <a:effectLst/>
              <a:latin typeface="+mn-lt"/>
              <a:ea typeface="ＭＳ Ｐゴシック" charset="0"/>
              <a:cs typeface="ＭＳ Ｐゴシック" charset="0"/>
            </a:endParaRPr>
          </a:p>
          <a:p>
            <a:pPr eaLnBrk="1" hangingPunct="1"/>
            <a:endParaRPr lang="en-US" dirty="0">
              <a:latin typeface="Calibri" charset="0"/>
            </a:endParaRPr>
          </a:p>
        </p:txBody>
      </p:sp>
    </p:spTree>
    <p:extLst>
      <p:ext uri="{BB962C8B-B14F-4D97-AF65-F5344CB8AC3E}">
        <p14:creationId xmlns:p14="http://schemas.microsoft.com/office/powerpoint/2010/main" val="25913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48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457200" marR="0" lvl="1" indent="0" algn="l" defTabSz="914400" rtl="0" eaLnBrk="0" fontAlgn="base" latinLnBrk="0" hangingPunct="0">
              <a:lnSpc>
                <a:spcPct val="100000"/>
              </a:lnSpc>
              <a:spcBef>
                <a:spcPct val="30000"/>
              </a:spcBef>
              <a:spcAft>
                <a:spcPct val="0"/>
              </a:spcAft>
              <a:buClrTx/>
              <a:buSzTx/>
              <a:buFont typeface="Arial"/>
              <a:buNone/>
              <a:tabLst/>
              <a:defRPr/>
            </a:pPr>
            <a:r>
              <a:rPr lang="en-US" sz="1200" b="0" i="0" u="none" strike="noStrike" kern="1200" baseline="0" dirty="0" smtClean="0">
                <a:solidFill>
                  <a:schemeClr val="tx1"/>
                </a:solidFill>
                <a:latin typeface="+mn-lt"/>
                <a:ea typeface="ＭＳ Ｐゴシック" charset="0"/>
                <a:cs typeface="+mn-cs"/>
              </a:rPr>
              <a:t>In troubled neighborhoods, public safety and public health are inextricably linked.  Research shows that crime and the fear of crime exert powerful effects on health, particularly mental health, nutrition and physical activity. </a:t>
            </a:r>
          </a:p>
          <a:p>
            <a:pPr marL="628650"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sz="1200" b="0" i="0" u="none" strike="noStrike" kern="1200" baseline="0" dirty="0" smtClean="0">
                <a:solidFill>
                  <a:schemeClr val="tx1"/>
                </a:solidFill>
                <a:latin typeface="+mn-lt"/>
                <a:ea typeface="ＭＳ Ｐゴシック" charset="0"/>
                <a:cs typeface="+mn-cs"/>
              </a:rPr>
              <a:t>Parents who fear for their children’s safety do not let them play sports in parks or bicycle to school. </a:t>
            </a:r>
          </a:p>
          <a:p>
            <a:pPr marL="628650"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sz="1200" b="0" i="0" u="none" strike="noStrike" kern="1200" baseline="0" dirty="0" smtClean="0">
                <a:solidFill>
                  <a:schemeClr val="tx1"/>
                </a:solidFill>
                <a:latin typeface="+mn-lt"/>
                <a:ea typeface="ＭＳ Ｐゴシック" charset="0"/>
                <a:cs typeface="+mn-cs"/>
              </a:rPr>
              <a:t>Grocery chains are reluctant to invest in high crime communities, thereby reducing healthy food options. </a:t>
            </a:r>
          </a:p>
          <a:p>
            <a:pPr marL="628650"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sz="1200" b="0" i="0" u="none" strike="noStrike" kern="1200" baseline="0" dirty="0" smtClean="0">
                <a:solidFill>
                  <a:schemeClr val="tx1"/>
                </a:solidFill>
                <a:latin typeface="+mn-lt"/>
                <a:ea typeface="ＭＳ Ｐゴシック" charset="0"/>
                <a:cs typeface="+mn-cs"/>
              </a:rPr>
              <a:t>The stress of living in a high crime, high violence environment has been shown to negatively impact physical and mental health in the short- and long-term. </a:t>
            </a:r>
          </a:p>
          <a:p>
            <a:pPr marL="628650" marR="0" lvl="1" indent="-171450" algn="l" defTabSz="914400" rtl="0" eaLnBrk="0" fontAlgn="base" latinLnBrk="0" hangingPunct="0">
              <a:lnSpc>
                <a:spcPct val="100000"/>
              </a:lnSpc>
              <a:spcBef>
                <a:spcPct val="30000"/>
              </a:spcBef>
              <a:spcAft>
                <a:spcPct val="0"/>
              </a:spcAft>
              <a:buClrTx/>
              <a:buSzTx/>
              <a:buFont typeface="Arial"/>
              <a:buChar char="•"/>
              <a:tabLst/>
              <a:defRPr/>
            </a:pPr>
            <a:endParaRPr lang="en-US" sz="1200" b="0" i="0" u="none" strike="noStrike" kern="1200" baseline="0" dirty="0" smtClean="0">
              <a:solidFill>
                <a:schemeClr val="tx1"/>
              </a:solidFill>
              <a:latin typeface="+mn-lt"/>
              <a:ea typeface="ＭＳ Ｐゴシック" charset="0"/>
              <a:cs typeface="+mn-cs"/>
            </a:endParaRPr>
          </a:p>
          <a:p>
            <a:pPr marL="457200" marR="0" lvl="1" indent="0" algn="l" defTabSz="914400" rtl="0" eaLnBrk="0" fontAlgn="base" latinLnBrk="0" hangingPunct="0">
              <a:lnSpc>
                <a:spcPct val="100000"/>
              </a:lnSpc>
              <a:spcBef>
                <a:spcPct val="30000"/>
              </a:spcBef>
              <a:spcAft>
                <a:spcPct val="0"/>
              </a:spcAft>
              <a:buClrTx/>
              <a:buSzTx/>
              <a:buFont typeface="Arial"/>
              <a:buNone/>
              <a:tabLst/>
              <a:defRPr/>
            </a:pPr>
            <a:r>
              <a:rPr lang="en-US" sz="1200" b="0" i="0" u="none" strike="noStrike" kern="1200" baseline="0" dirty="0" smtClean="0">
                <a:solidFill>
                  <a:schemeClr val="tx1"/>
                </a:solidFill>
                <a:latin typeface="+mn-lt"/>
                <a:ea typeface="ＭＳ Ｐゴシック" charset="0"/>
                <a:cs typeface="+mn-cs"/>
              </a:rPr>
              <a:t>While community developers, law enforcement and public health agencies have increasingly recognized a shared interest in poverty, violence and other societal problems, there is still a need to identify and support best-practice models for reducing crime and the fear of crime as a barrier to health, particularly in lower-income and minority communities that experience disproportionately high rates of obesity, diabetes and other ills.</a:t>
            </a:r>
          </a:p>
          <a:p>
            <a:endParaRPr lang="en-US" dirty="0">
              <a:latin typeface="Calibri" charset="0"/>
            </a:endParaRPr>
          </a:p>
        </p:txBody>
      </p:sp>
      <p:sp>
        <p:nvSpPr>
          <p:cNvPr id="348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fld id="{2778C316-A849-9744-B503-B05FF98228F5}" type="slidenum">
              <a:rPr lang="en-US" sz="1200">
                <a:latin typeface="Calibri" charset="0"/>
              </a:rPr>
              <a:pPr/>
              <a:t>6</a:t>
            </a:fld>
            <a:endParaRPr lang="en-US" sz="1200">
              <a:latin typeface="Calibri" charset="0"/>
            </a:endParaRPr>
          </a:p>
        </p:txBody>
      </p:sp>
    </p:spTree>
    <p:extLst>
      <p:ext uri="{BB962C8B-B14F-4D97-AF65-F5344CB8AC3E}">
        <p14:creationId xmlns:p14="http://schemas.microsoft.com/office/powerpoint/2010/main" val="494322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xfrm>
            <a:off x="1249363" y="1206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22" name="Notes Placeholder 2"/>
          <p:cNvSpPr>
            <a:spLocks noGrp="1"/>
          </p:cNvSpPr>
          <p:nvPr>
            <p:ph type="body" idx="1"/>
          </p:nvPr>
        </p:nvSpPr>
        <p:spPr>
          <a:xfrm>
            <a:off x="726904" y="3419476"/>
            <a:ext cx="5635795" cy="55340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628650" lvl="1" indent="-171450">
              <a:buFont typeface="Arial"/>
              <a:buChar char="•"/>
            </a:pPr>
            <a:endParaRPr lang="en-US" dirty="0">
              <a:latin typeface="Calibri" charset="0"/>
            </a:endParaRPr>
          </a:p>
        </p:txBody>
      </p:sp>
      <p:sp>
        <p:nvSpPr>
          <p:cNvPr id="30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fld id="{B22282CB-B0B8-9B41-A7CF-657693BE1890}" type="slidenum">
              <a:rPr lang="en-US" sz="1200">
                <a:latin typeface="Calibri" charset="0"/>
              </a:rPr>
              <a:pPr/>
              <a:t>7</a:t>
            </a:fld>
            <a:endParaRPr lang="en-US" sz="1200">
              <a:latin typeface="Calibri" charset="0"/>
            </a:endParaRPr>
          </a:p>
        </p:txBody>
      </p:sp>
    </p:spTree>
    <p:extLst>
      <p:ext uri="{BB962C8B-B14F-4D97-AF65-F5344CB8AC3E}">
        <p14:creationId xmlns:p14="http://schemas.microsoft.com/office/powerpoint/2010/main" val="767791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indent="-171450">
              <a:buFontTx/>
              <a:buChar char="•"/>
            </a:pPr>
            <a:endParaRPr lang="en-US" dirty="0">
              <a:latin typeface="Calibri" charset="0"/>
            </a:endParaRP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fld id="{3D6D1459-565B-2F4B-9651-40DA9A256C88}" type="slidenum">
              <a:rPr lang="en-US" sz="1200">
                <a:latin typeface="Calibri" charset="0"/>
              </a:rPr>
              <a:pPr/>
              <a:t>8</a:t>
            </a:fld>
            <a:endParaRPr lang="en-US" sz="1200">
              <a:latin typeface="Calibri" charset="0"/>
            </a:endParaRPr>
          </a:p>
        </p:txBody>
      </p:sp>
    </p:spTree>
    <p:extLst>
      <p:ext uri="{BB962C8B-B14F-4D97-AF65-F5344CB8AC3E}">
        <p14:creationId xmlns:p14="http://schemas.microsoft.com/office/powerpoint/2010/main" val="2396161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Collective efficacy is rooted in the notion that citizens who are willing to intervene, who have strong ties to their neighborhoods, and who trust each other are more likely to live in safer communities.</a:t>
            </a:r>
          </a:p>
          <a:p>
            <a:endParaRPr lang="en-US" dirty="0"/>
          </a:p>
        </p:txBody>
      </p:sp>
      <p:sp>
        <p:nvSpPr>
          <p:cNvPr id="4" name="Slide Number Placeholder 3"/>
          <p:cNvSpPr>
            <a:spLocks noGrp="1"/>
          </p:cNvSpPr>
          <p:nvPr>
            <p:ph type="sldNum" sz="quarter" idx="10"/>
          </p:nvPr>
        </p:nvSpPr>
        <p:spPr/>
        <p:txBody>
          <a:bodyPr/>
          <a:lstStyle/>
          <a:p>
            <a:pPr>
              <a:defRPr/>
            </a:pPr>
            <a:fld id="{9A8829C1-DB0B-A147-A534-C163E42949E2}" type="slidenum">
              <a:rPr lang="en-US" smtClean="0"/>
              <a:pPr>
                <a:defRPr/>
              </a:pPr>
              <a:t>10</a:t>
            </a:fld>
            <a:endParaRPr lang="en-US"/>
          </a:p>
        </p:txBody>
      </p:sp>
    </p:spTree>
    <p:extLst>
      <p:ext uri="{BB962C8B-B14F-4D97-AF65-F5344CB8AC3E}">
        <p14:creationId xmlns:p14="http://schemas.microsoft.com/office/powerpoint/2010/main" val="1236732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ext Box 5"/>
          <p:cNvSpPr txBox="1">
            <a:spLocks noChangeArrowheads="1"/>
          </p:cNvSpPr>
          <p:nvPr userDrawn="1"/>
        </p:nvSpPr>
        <p:spPr bwMode="auto">
          <a:xfrm>
            <a:off x="228600" y="6324600"/>
            <a:ext cx="609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endParaRPr lang="en-US" altLang="en-US" smtClean="0">
              <a:solidFill>
                <a:srgbClr val="000000"/>
              </a:solidFill>
              <a:ea typeface="+mn-ea"/>
              <a:cs typeface="+mn-cs"/>
            </a:endParaRPr>
          </a:p>
        </p:txBody>
      </p:sp>
    </p:spTree>
    <p:extLst>
      <p:ext uri="{BB962C8B-B14F-4D97-AF65-F5344CB8AC3E}">
        <p14:creationId xmlns:p14="http://schemas.microsoft.com/office/powerpoint/2010/main" val="266932385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037952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0"/>
            <a:ext cx="21336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0"/>
            <a:ext cx="62484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749480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smtClean="0">
                <a:latin typeface="Arial" charset="0"/>
              </a:defRPr>
            </a:lvl1pPr>
          </a:lstStyle>
          <a:p>
            <a:pPr>
              <a:defRPr/>
            </a:pPr>
            <a:fld id="{5C31BBB9-1544-2F42-9F0B-7486375B7549}" type="datetimeFigureOut">
              <a:rPr lang="en-US"/>
              <a:pPr>
                <a:defRPr/>
              </a:pPr>
              <a:t>11/18/2016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Arial" charset="0"/>
              </a:defRPr>
            </a:lvl1pPr>
          </a:lstStyle>
          <a:p>
            <a:pPr>
              <a:defRPr/>
            </a:pPr>
            <a:fld id="{0BB96D1A-AB83-3E4C-91C1-B87768D274F9}" type="slidenum">
              <a:rPr lang="en-US"/>
              <a:pPr>
                <a:defRPr/>
              </a:pPr>
              <a:t>‹#›</a:t>
            </a:fld>
            <a:endParaRPr lang="en-US"/>
          </a:p>
        </p:txBody>
      </p:sp>
    </p:spTree>
    <p:extLst>
      <p:ext uri="{BB962C8B-B14F-4D97-AF65-F5344CB8AC3E}">
        <p14:creationId xmlns:p14="http://schemas.microsoft.com/office/powerpoint/2010/main" val="886750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smtClean="0">
                <a:latin typeface="Arial" charset="0"/>
              </a:defRPr>
            </a:lvl1pPr>
          </a:lstStyle>
          <a:p>
            <a:pPr>
              <a:defRPr/>
            </a:pPr>
            <a:fld id="{3FBB24A4-0CF9-8945-9511-491E8C2E345C}" type="datetimeFigureOut">
              <a:rPr lang="en-US"/>
              <a:pPr>
                <a:defRPr/>
              </a:pPr>
              <a:t>11/18/2016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Arial" charset="0"/>
              </a:defRPr>
            </a:lvl1pPr>
          </a:lstStyle>
          <a:p>
            <a:pPr>
              <a:defRPr/>
            </a:pPr>
            <a:fld id="{F7C795EB-34F4-0342-B59F-8B1776325DE9}" type="slidenum">
              <a:rPr lang="en-US"/>
              <a:pPr>
                <a:defRPr/>
              </a:pPr>
              <a:t>‹#›</a:t>
            </a:fld>
            <a:endParaRPr lang="en-US"/>
          </a:p>
        </p:txBody>
      </p:sp>
    </p:spTree>
    <p:extLst>
      <p:ext uri="{BB962C8B-B14F-4D97-AF65-F5344CB8AC3E}">
        <p14:creationId xmlns:p14="http://schemas.microsoft.com/office/powerpoint/2010/main" val="38006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smtClean="0">
                <a:latin typeface="Arial" charset="0"/>
              </a:defRPr>
            </a:lvl1pPr>
          </a:lstStyle>
          <a:p>
            <a:pPr>
              <a:defRPr/>
            </a:pPr>
            <a:fld id="{137339B0-F138-8B48-8641-4BD5D0E78D86}" type="datetimeFigureOut">
              <a:rPr lang="en-US"/>
              <a:pPr>
                <a:defRPr/>
              </a:pPr>
              <a:t>11/18/2016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Arial" charset="0"/>
              </a:defRPr>
            </a:lvl1pPr>
          </a:lstStyle>
          <a:p>
            <a:pPr>
              <a:defRPr/>
            </a:pPr>
            <a:fld id="{9212312C-E010-D24C-87E9-4BCC05084C54}" type="slidenum">
              <a:rPr lang="en-US"/>
              <a:pPr>
                <a:defRPr/>
              </a:pPr>
              <a:t>‹#›</a:t>
            </a:fld>
            <a:endParaRPr lang="en-US"/>
          </a:p>
        </p:txBody>
      </p:sp>
    </p:spTree>
    <p:extLst>
      <p:ext uri="{BB962C8B-B14F-4D97-AF65-F5344CB8AC3E}">
        <p14:creationId xmlns:p14="http://schemas.microsoft.com/office/powerpoint/2010/main" val="915380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smtClean="0">
                <a:latin typeface="Arial" charset="0"/>
              </a:defRPr>
            </a:lvl1pPr>
          </a:lstStyle>
          <a:p>
            <a:pPr>
              <a:defRPr/>
            </a:pPr>
            <a:fld id="{AB16FF7F-951A-E649-B78E-0901E3C622B1}" type="datetimeFigureOut">
              <a:rPr lang="en-US"/>
              <a:pPr>
                <a:defRPr/>
              </a:pPr>
              <a:t>11/18/2016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smtClean="0">
                <a:latin typeface="Arial" charset="0"/>
              </a:defRPr>
            </a:lvl1pPr>
          </a:lstStyle>
          <a:p>
            <a:pPr>
              <a:defRPr/>
            </a:pPr>
            <a:fld id="{C777B746-26C1-5442-823E-46A3A16270BC}" type="slidenum">
              <a:rPr lang="en-US"/>
              <a:pPr>
                <a:defRPr/>
              </a:pPr>
              <a:t>‹#›</a:t>
            </a:fld>
            <a:endParaRPr lang="en-US"/>
          </a:p>
        </p:txBody>
      </p:sp>
    </p:spTree>
    <p:extLst>
      <p:ext uri="{BB962C8B-B14F-4D97-AF65-F5344CB8AC3E}">
        <p14:creationId xmlns:p14="http://schemas.microsoft.com/office/powerpoint/2010/main" val="1025090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smtClean="0">
                <a:latin typeface="Arial" charset="0"/>
              </a:defRPr>
            </a:lvl1pPr>
          </a:lstStyle>
          <a:p>
            <a:pPr>
              <a:defRPr/>
            </a:pPr>
            <a:fld id="{BEA54F42-FB17-1748-8D94-2493F317F1B9}" type="datetimeFigureOut">
              <a:rPr lang="en-US"/>
              <a:pPr>
                <a:defRPr/>
              </a:pPr>
              <a:t>11/18/2016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smtClean="0">
                <a:latin typeface="Arial" charset="0"/>
              </a:defRPr>
            </a:lvl1pPr>
          </a:lstStyle>
          <a:p>
            <a:pPr>
              <a:defRPr/>
            </a:pPr>
            <a:fld id="{EAFA57B1-25D4-4949-8138-FB6D75B84D25}" type="slidenum">
              <a:rPr lang="en-US"/>
              <a:pPr>
                <a:defRPr/>
              </a:pPr>
              <a:t>‹#›</a:t>
            </a:fld>
            <a:endParaRPr lang="en-US"/>
          </a:p>
        </p:txBody>
      </p:sp>
    </p:spTree>
    <p:extLst>
      <p:ext uri="{BB962C8B-B14F-4D97-AF65-F5344CB8AC3E}">
        <p14:creationId xmlns:p14="http://schemas.microsoft.com/office/powerpoint/2010/main" val="1887605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smtClean="0">
                <a:latin typeface="Arial" charset="0"/>
              </a:defRPr>
            </a:lvl1pPr>
          </a:lstStyle>
          <a:p>
            <a:pPr>
              <a:defRPr/>
            </a:pPr>
            <a:fld id="{571472F3-2198-4347-B2B0-EB0184511A9F}" type="datetimeFigureOut">
              <a:rPr lang="en-US"/>
              <a:pPr>
                <a:defRPr/>
              </a:pPr>
              <a:t>11/18/2016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smtClean="0">
                <a:latin typeface="Arial" charset="0"/>
              </a:defRPr>
            </a:lvl1pPr>
          </a:lstStyle>
          <a:p>
            <a:pPr>
              <a:defRPr/>
            </a:pPr>
            <a:fld id="{B98C8A17-8C78-9244-AA83-04FE1653BEAC}" type="slidenum">
              <a:rPr lang="en-US"/>
              <a:pPr>
                <a:defRPr/>
              </a:pPr>
              <a:t>‹#›</a:t>
            </a:fld>
            <a:endParaRPr lang="en-US"/>
          </a:p>
        </p:txBody>
      </p:sp>
    </p:spTree>
    <p:extLst>
      <p:ext uri="{BB962C8B-B14F-4D97-AF65-F5344CB8AC3E}">
        <p14:creationId xmlns:p14="http://schemas.microsoft.com/office/powerpoint/2010/main" val="1304077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smtClean="0">
                <a:latin typeface="Arial" charset="0"/>
              </a:defRPr>
            </a:lvl1pPr>
          </a:lstStyle>
          <a:p>
            <a:pPr>
              <a:defRPr/>
            </a:pPr>
            <a:fld id="{276E8990-9846-B64D-BEAD-D0D6A8768C14}" type="datetimeFigureOut">
              <a:rPr lang="en-US"/>
              <a:pPr>
                <a:defRPr/>
              </a:pPr>
              <a:t>11/18/2016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smtClean="0">
                <a:latin typeface="Arial" charset="0"/>
              </a:defRPr>
            </a:lvl1pPr>
          </a:lstStyle>
          <a:p>
            <a:pPr>
              <a:defRPr/>
            </a:pPr>
            <a:fld id="{B0BEBF45-80CC-C845-8A27-60CBCBBC8E77}" type="slidenum">
              <a:rPr lang="en-US"/>
              <a:pPr>
                <a:defRPr/>
              </a:pPr>
              <a:t>‹#›</a:t>
            </a:fld>
            <a:endParaRPr lang="en-US"/>
          </a:p>
        </p:txBody>
      </p:sp>
    </p:spTree>
    <p:extLst>
      <p:ext uri="{BB962C8B-B14F-4D97-AF65-F5344CB8AC3E}">
        <p14:creationId xmlns:p14="http://schemas.microsoft.com/office/powerpoint/2010/main" val="1008370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smtClean="0">
                <a:latin typeface="Arial" charset="0"/>
              </a:defRPr>
            </a:lvl1pPr>
          </a:lstStyle>
          <a:p>
            <a:pPr>
              <a:defRPr/>
            </a:pPr>
            <a:fld id="{C47FB62B-26E5-6546-82EC-39FD900DC5FC}" type="datetimeFigureOut">
              <a:rPr lang="en-US"/>
              <a:pPr>
                <a:defRPr/>
              </a:pPr>
              <a:t>11/18/2016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smtClean="0">
                <a:latin typeface="Arial" charset="0"/>
              </a:defRPr>
            </a:lvl1pPr>
          </a:lstStyle>
          <a:p>
            <a:pPr>
              <a:defRPr/>
            </a:pPr>
            <a:fld id="{F679D8D9-25FD-794F-9BFD-1167FC9D82E2}" type="slidenum">
              <a:rPr lang="en-US"/>
              <a:pPr>
                <a:defRPr/>
              </a:pPr>
              <a:t>‹#›</a:t>
            </a:fld>
            <a:endParaRPr lang="en-US"/>
          </a:p>
        </p:txBody>
      </p:sp>
    </p:spTree>
    <p:extLst>
      <p:ext uri="{BB962C8B-B14F-4D97-AF65-F5344CB8AC3E}">
        <p14:creationId xmlns:p14="http://schemas.microsoft.com/office/powerpoint/2010/main" val="1840439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347722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smtClean="0">
                <a:latin typeface="Arial" charset="0"/>
              </a:defRPr>
            </a:lvl1pPr>
          </a:lstStyle>
          <a:p>
            <a:pPr>
              <a:defRPr/>
            </a:pPr>
            <a:fld id="{1D6F0CF6-6E00-F04F-B226-BF77888D9529}" type="datetimeFigureOut">
              <a:rPr lang="en-US"/>
              <a:pPr>
                <a:defRPr/>
              </a:pPr>
              <a:t>11/18/2016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smtClean="0">
                <a:latin typeface="Arial" charset="0"/>
              </a:defRPr>
            </a:lvl1pPr>
          </a:lstStyle>
          <a:p>
            <a:pPr>
              <a:defRPr/>
            </a:pPr>
            <a:fld id="{5F4FB2E1-E818-5240-B4C3-A309625D9415}" type="slidenum">
              <a:rPr lang="en-US"/>
              <a:pPr>
                <a:defRPr/>
              </a:pPr>
              <a:t>‹#›</a:t>
            </a:fld>
            <a:endParaRPr lang="en-US"/>
          </a:p>
        </p:txBody>
      </p:sp>
    </p:spTree>
    <p:extLst>
      <p:ext uri="{BB962C8B-B14F-4D97-AF65-F5344CB8AC3E}">
        <p14:creationId xmlns:p14="http://schemas.microsoft.com/office/powerpoint/2010/main" val="4049175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smtClean="0">
                <a:latin typeface="Arial" charset="0"/>
              </a:defRPr>
            </a:lvl1pPr>
          </a:lstStyle>
          <a:p>
            <a:pPr>
              <a:defRPr/>
            </a:pPr>
            <a:fld id="{EB7CABF1-FB03-6E41-9285-FC8D07D660F2}" type="datetimeFigureOut">
              <a:rPr lang="en-US"/>
              <a:pPr>
                <a:defRPr/>
              </a:pPr>
              <a:t>11/18/2016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Arial" charset="0"/>
              </a:defRPr>
            </a:lvl1pPr>
          </a:lstStyle>
          <a:p>
            <a:pPr>
              <a:defRPr/>
            </a:pPr>
            <a:fld id="{82420E4F-DDC0-DF4B-B1F5-A2C799CF11C2}" type="slidenum">
              <a:rPr lang="en-US"/>
              <a:pPr>
                <a:defRPr/>
              </a:pPr>
              <a:t>‹#›</a:t>
            </a:fld>
            <a:endParaRPr lang="en-US"/>
          </a:p>
        </p:txBody>
      </p:sp>
    </p:spTree>
    <p:extLst>
      <p:ext uri="{BB962C8B-B14F-4D97-AF65-F5344CB8AC3E}">
        <p14:creationId xmlns:p14="http://schemas.microsoft.com/office/powerpoint/2010/main" val="10516144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smtClean="0">
                <a:latin typeface="Arial" charset="0"/>
              </a:defRPr>
            </a:lvl1pPr>
          </a:lstStyle>
          <a:p>
            <a:pPr>
              <a:defRPr/>
            </a:pPr>
            <a:fld id="{C9AA9287-2C57-654C-87E5-8DBBFC237E7B}" type="datetimeFigureOut">
              <a:rPr lang="en-US"/>
              <a:pPr>
                <a:defRPr/>
              </a:pPr>
              <a:t>11/18/2016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Arial" charset="0"/>
              </a:defRPr>
            </a:lvl1pPr>
          </a:lstStyle>
          <a:p>
            <a:pPr>
              <a:defRPr/>
            </a:pPr>
            <a:fld id="{A80DBC78-9D4C-414E-B4EF-DEF9CA6E7D2E}" type="slidenum">
              <a:rPr lang="en-US"/>
              <a:pPr>
                <a:defRPr/>
              </a:pPr>
              <a:t>‹#›</a:t>
            </a:fld>
            <a:endParaRPr lang="en-US"/>
          </a:p>
        </p:txBody>
      </p:sp>
    </p:spTree>
    <p:extLst>
      <p:ext uri="{BB962C8B-B14F-4D97-AF65-F5344CB8AC3E}">
        <p14:creationId xmlns:p14="http://schemas.microsoft.com/office/powerpoint/2010/main" val="232312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ext Placeholder 4"/>
          <p:cNvSpPr>
            <a:spLocks noGrp="1"/>
          </p:cNvSpPr>
          <p:nvPr>
            <p:ph type="body" sz="quarter" idx="10" hasCustomPrompt="1"/>
          </p:nvPr>
        </p:nvSpPr>
        <p:spPr>
          <a:xfrm>
            <a:off x="628650" y="6400800"/>
            <a:ext cx="5782908" cy="322263"/>
          </a:xfrm>
        </p:spPr>
        <p:txBody>
          <a:bodyPr anchor="ctr" anchorCtr="0">
            <a:normAutofit/>
          </a:bodyPr>
          <a:lstStyle>
            <a:lvl1pPr marL="0" indent="0" algn="ctr">
              <a:buFontTx/>
              <a:buNone/>
              <a:defRPr sz="1200" baseline="0"/>
            </a:lvl1pPr>
          </a:lstStyle>
          <a:p>
            <a:pPr lvl="0"/>
            <a:r>
              <a:rPr lang="en-US" dirty="0" smtClean="0"/>
              <a:t>Click to insert image/data source</a:t>
            </a:r>
            <a:endParaRPr lang="en-US" dirty="0"/>
          </a:p>
        </p:txBody>
      </p:sp>
    </p:spTree>
    <p:extLst>
      <p:ext uri="{BB962C8B-B14F-4D97-AF65-F5344CB8AC3E}">
        <p14:creationId xmlns:p14="http://schemas.microsoft.com/office/powerpoint/2010/main" val="51113982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7BD6BBE5-B36F-F641-A6E3-0411ADA34A2B}" type="slidenum">
              <a:rPr lang="en-US" smtClean="0">
                <a:solidFill>
                  <a:srgbClr val="1B3861"/>
                </a:solidFill>
                <a:latin typeface="Trebuchet MS"/>
              </a:rPr>
              <a:pPr/>
              <a:t>‹#›</a:t>
            </a:fld>
            <a:endParaRPr lang="en-US">
              <a:solidFill>
                <a:srgbClr val="1B3861"/>
              </a:solidFill>
              <a:latin typeface="Trebuchet MS"/>
            </a:endParaRPr>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06F15DA0-D410-CB42-8AAA-2A6D51AD6865}" type="datetimeFigureOut">
              <a:rPr lang="en-US" smtClean="0">
                <a:solidFill>
                  <a:srgbClr val="38ABED"/>
                </a:solidFill>
                <a:latin typeface="Trebuchet MS"/>
              </a:rPr>
              <a:pPr/>
              <a:t>11/18/2016</a:t>
            </a:fld>
            <a:endParaRPr lang="en-US">
              <a:solidFill>
                <a:srgbClr val="38ABED"/>
              </a:solidFill>
              <a:latin typeface="Trebuchet MS"/>
            </a:endParaRPr>
          </a:p>
        </p:txBody>
      </p:sp>
      <p:sp>
        <p:nvSpPr>
          <p:cNvPr id="5" name="Footer Placeholder 4"/>
          <p:cNvSpPr>
            <a:spLocks noGrp="1"/>
          </p:cNvSpPr>
          <p:nvPr>
            <p:ph type="ftr" sz="quarter" idx="11"/>
          </p:nvPr>
        </p:nvSpPr>
        <p:spPr/>
        <p:txBody>
          <a:bodyPr/>
          <a:lstStyle/>
          <a:p>
            <a:endParaRPr lang="en-US">
              <a:solidFill>
                <a:srgbClr val="38ABED"/>
              </a:solidFill>
              <a:latin typeface="Trebuchet M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6F15DA0-D410-CB42-8AAA-2A6D51AD6865}" type="datetimeFigureOut">
              <a:rPr lang="en-US" smtClean="0">
                <a:solidFill>
                  <a:srgbClr val="38ABED"/>
                </a:solidFill>
                <a:latin typeface="Trebuchet MS"/>
              </a:rPr>
              <a:pPr/>
              <a:t>11/18/2016</a:t>
            </a:fld>
            <a:endParaRPr lang="en-US">
              <a:solidFill>
                <a:srgbClr val="38ABED"/>
              </a:solidFill>
              <a:latin typeface="Trebuchet MS"/>
            </a:endParaRPr>
          </a:p>
        </p:txBody>
      </p:sp>
      <p:sp>
        <p:nvSpPr>
          <p:cNvPr id="5" name="Footer Placeholder 4"/>
          <p:cNvSpPr>
            <a:spLocks noGrp="1"/>
          </p:cNvSpPr>
          <p:nvPr>
            <p:ph type="ftr" sz="quarter" idx="11"/>
          </p:nvPr>
        </p:nvSpPr>
        <p:spPr/>
        <p:txBody>
          <a:bodyPr/>
          <a:lstStyle/>
          <a:p>
            <a:endParaRPr lang="en-US">
              <a:solidFill>
                <a:srgbClr val="38ABED"/>
              </a:solidFill>
              <a:latin typeface="Trebuchet MS"/>
            </a:endParaRPr>
          </a:p>
        </p:txBody>
      </p:sp>
      <p:sp>
        <p:nvSpPr>
          <p:cNvPr id="6" name="Slide Number Placeholder 5"/>
          <p:cNvSpPr>
            <a:spLocks noGrp="1"/>
          </p:cNvSpPr>
          <p:nvPr>
            <p:ph type="sldNum" sz="quarter" idx="12"/>
          </p:nvPr>
        </p:nvSpPr>
        <p:spPr/>
        <p:txBody>
          <a:bodyPr/>
          <a:lstStyle/>
          <a:p>
            <a:fld id="{7BD6BBE5-B36F-F641-A6E3-0411ADA34A2B}" type="slidenum">
              <a:rPr lang="en-US" smtClean="0">
                <a:solidFill>
                  <a:srgbClr val="1B3861"/>
                </a:solidFill>
                <a:latin typeface="Trebuchet MS"/>
              </a:rPr>
              <a:pPr/>
              <a:t>‹#›</a:t>
            </a:fld>
            <a:endParaRPr lang="en-US">
              <a:solidFill>
                <a:srgbClr val="1B3861"/>
              </a:solidFill>
              <a:latin typeface="Trebuchet M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F15DA0-D410-CB42-8AAA-2A6D51AD6865}" type="datetimeFigureOut">
              <a:rPr lang="en-US" smtClean="0">
                <a:solidFill>
                  <a:srgbClr val="38ABED"/>
                </a:solidFill>
                <a:latin typeface="Trebuchet MS"/>
              </a:rPr>
              <a:pPr/>
              <a:t>11/18/2016</a:t>
            </a:fld>
            <a:endParaRPr lang="en-US">
              <a:solidFill>
                <a:srgbClr val="38ABED"/>
              </a:solidFill>
              <a:latin typeface="Trebuchet MS"/>
            </a:endParaRPr>
          </a:p>
        </p:txBody>
      </p:sp>
      <p:sp>
        <p:nvSpPr>
          <p:cNvPr id="5" name="Footer Placeholder 4"/>
          <p:cNvSpPr>
            <a:spLocks noGrp="1"/>
          </p:cNvSpPr>
          <p:nvPr>
            <p:ph type="ftr" sz="quarter" idx="11"/>
          </p:nvPr>
        </p:nvSpPr>
        <p:spPr/>
        <p:txBody>
          <a:bodyPr/>
          <a:lstStyle/>
          <a:p>
            <a:endParaRPr lang="en-US">
              <a:solidFill>
                <a:srgbClr val="38ABED"/>
              </a:solidFill>
              <a:latin typeface="Trebuchet MS"/>
            </a:endParaRPr>
          </a:p>
        </p:txBody>
      </p:sp>
      <p:sp>
        <p:nvSpPr>
          <p:cNvPr id="6" name="Slide Number Placeholder 5"/>
          <p:cNvSpPr>
            <a:spLocks noGrp="1"/>
          </p:cNvSpPr>
          <p:nvPr>
            <p:ph type="sldNum" sz="quarter" idx="12"/>
          </p:nvPr>
        </p:nvSpPr>
        <p:spPr/>
        <p:txBody>
          <a:bodyPr/>
          <a:lstStyle/>
          <a:p>
            <a:fld id="{7BD6BBE5-B36F-F641-A6E3-0411ADA34A2B}" type="slidenum">
              <a:rPr lang="en-US" smtClean="0">
                <a:solidFill>
                  <a:srgbClr val="1B3861"/>
                </a:solidFill>
                <a:latin typeface="Trebuchet MS"/>
              </a:rPr>
              <a:pPr/>
              <a:t>‹#›</a:t>
            </a:fld>
            <a:endParaRPr lang="en-US">
              <a:solidFill>
                <a:srgbClr val="1B3861"/>
              </a:solidFill>
              <a:latin typeface="Trebuchet M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06F15DA0-D410-CB42-8AAA-2A6D51AD6865}" type="datetimeFigureOut">
              <a:rPr lang="en-US" smtClean="0">
                <a:solidFill>
                  <a:srgbClr val="38ABED"/>
                </a:solidFill>
                <a:latin typeface="Trebuchet MS"/>
              </a:rPr>
              <a:pPr/>
              <a:t>11/18/2016</a:t>
            </a:fld>
            <a:endParaRPr lang="en-US">
              <a:solidFill>
                <a:srgbClr val="38ABED"/>
              </a:solidFill>
              <a:latin typeface="Trebuchet MS"/>
            </a:endParaRPr>
          </a:p>
        </p:txBody>
      </p:sp>
      <p:sp>
        <p:nvSpPr>
          <p:cNvPr id="6" name="Footer Placeholder 5"/>
          <p:cNvSpPr>
            <a:spLocks noGrp="1"/>
          </p:cNvSpPr>
          <p:nvPr>
            <p:ph type="ftr" sz="quarter" idx="11"/>
          </p:nvPr>
        </p:nvSpPr>
        <p:spPr/>
        <p:txBody>
          <a:bodyPr/>
          <a:lstStyle/>
          <a:p>
            <a:endParaRPr lang="en-US">
              <a:solidFill>
                <a:srgbClr val="38ABED"/>
              </a:solidFill>
              <a:latin typeface="Trebuchet MS"/>
            </a:endParaRPr>
          </a:p>
        </p:txBody>
      </p:sp>
      <p:sp>
        <p:nvSpPr>
          <p:cNvPr id="7" name="Slide Number Placeholder 6"/>
          <p:cNvSpPr>
            <a:spLocks noGrp="1"/>
          </p:cNvSpPr>
          <p:nvPr>
            <p:ph type="sldNum" sz="quarter" idx="12"/>
          </p:nvPr>
        </p:nvSpPr>
        <p:spPr/>
        <p:txBody>
          <a:bodyPr/>
          <a:lstStyle/>
          <a:p>
            <a:fld id="{7BD6BBE5-B36F-F641-A6E3-0411ADA34A2B}" type="slidenum">
              <a:rPr lang="en-US" smtClean="0">
                <a:solidFill>
                  <a:srgbClr val="1B3861"/>
                </a:solidFill>
                <a:latin typeface="Trebuchet MS"/>
              </a:rPr>
              <a:pPr/>
              <a:t>‹#›</a:t>
            </a:fld>
            <a:endParaRPr lang="en-US">
              <a:solidFill>
                <a:srgbClr val="1B3861"/>
              </a:solidFill>
              <a:latin typeface="Trebuchet M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06F15DA0-D410-CB42-8AAA-2A6D51AD6865}" type="datetimeFigureOut">
              <a:rPr lang="en-US" smtClean="0">
                <a:solidFill>
                  <a:srgbClr val="38ABED"/>
                </a:solidFill>
                <a:latin typeface="Trebuchet MS"/>
              </a:rPr>
              <a:pPr/>
              <a:t>11/18/2016</a:t>
            </a:fld>
            <a:endParaRPr lang="en-US">
              <a:solidFill>
                <a:srgbClr val="38ABED"/>
              </a:solidFill>
              <a:latin typeface="Trebuchet MS"/>
            </a:endParaRPr>
          </a:p>
        </p:txBody>
      </p:sp>
      <p:sp>
        <p:nvSpPr>
          <p:cNvPr id="8" name="Footer Placeholder 7"/>
          <p:cNvSpPr>
            <a:spLocks noGrp="1"/>
          </p:cNvSpPr>
          <p:nvPr>
            <p:ph type="ftr" sz="quarter" idx="11"/>
          </p:nvPr>
        </p:nvSpPr>
        <p:spPr/>
        <p:txBody>
          <a:bodyPr/>
          <a:lstStyle/>
          <a:p>
            <a:endParaRPr lang="en-US">
              <a:solidFill>
                <a:srgbClr val="38ABED"/>
              </a:solidFill>
              <a:latin typeface="Trebuchet MS"/>
            </a:endParaRPr>
          </a:p>
        </p:txBody>
      </p:sp>
      <p:sp>
        <p:nvSpPr>
          <p:cNvPr id="9" name="Slide Number Placeholder 8"/>
          <p:cNvSpPr>
            <a:spLocks noGrp="1"/>
          </p:cNvSpPr>
          <p:nvPr>
            <p:ph type="sldNum" sz="quarter" idx="12"/>
          </p:nvPr>
        </p:nvSpPr>
        <p:spPr/>
        <p:txBody>
          <a:bodyPr/>
          <a:lstStyle/>
          <a:p>
            <a:fld id="{7BD6BBE5-B36F-F641-A6E3-0411ADA34A2B}" type="slidenum">
              <a:rPr lang="en-US" smtClean="0">
                <a:solidFill>
                  <a:srgbClr val="1B3861"/>
                </a:solidFill>
                <a:latin typeface="Trebuchet MS"/>
              </a:rPr>
              <a:pPr/>
              <a:t>‹#›</a:t>
            </a:fld>
            <a:endParaRPr lang="en-US">
              <a:solidFill>
                <a:srgbClr val="1B3861"/>
              </a:solidFill>
              <a:latin typeface="Trebuchet MS"/>
            </a:endParaRPr>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06F15DA0-D410-CB42-8AAA-2A6D51AD6865}" type="datetimeFigureOut">
              <a:rPr lang="en-US" smtClean="0">
                <a:solidFill>
                  <a:srgbClr val="38ABED"/>
                </a:solidFill>
                <a:latin typeface="Trebuchet MS"/>
              </a:rPr>
              <a:pPr/>
              <a:t>11/18/2016</a:t>
            </a:fld>
            <a:endParaRPr lang="en-US">
              <a:solidFill>
                <a:srgbClr val="38ABED"/>
              </a:solidFill>
              <a:latin typeface="Trebuchet MS"/>
            </a:endParaRPr>
          </a:p>
        </p:txBody>
      </p:sp>
      <p:sp>
        <p:nvSpPr>
          <p:cNvPr id="6" name="Footer Placeholder 5"/>
          <p:cNvSpPr>
            <a:spLocks noGrp="1"/>
          </p:cNvSpPr>
          <p:nvPr>
            <p:ph type="ftr" sz="quarter" idx="11"/>
          </p:nvPr>
        </p:nvSpPr>
        <p:spPr/>
        <p:txBody>
          <a:bodyPr/>
          <a:lstStyle/>
          <a:p>
            <a:endParaRPr lang="en-US">
              <a:solidFill>
                <a:srgbClr val="38ABED"/>
              </a:solidFill>
              <a:latin typeface="Trebuchet MS"/>
            </a:endParaRPr>
          </a:p>
        </p:txBody>
      </p:sp>
      <p:sp>
        <p:nvSpPr>
          <p:cNvPr id="7" name="Slide Number Placeholder 6"/>
          <p:cNvSpPr>
            <a:spLocks noGrp="1"/>
          </p:cNvSpPr>
          <p:nvPr>
            <p:ph type="sldNum" sz="quarter" idx="12"/>
          </p:nvPr>
        </p:nvSpPr>
        <p:spPr/>
        <p:txBody>
          <a:bodyPr/>
          <a:lstStyle/>
          <a:p>
            <a:fld id="{7BD6BBE5-B36F-F641-A6E3-0411ADA34A2B}" type="slidenum">
              <a:rPr lang="en-US" smtClean="0">
                <a:solidFill>
                  <a:srgbClr val="1B3861"/>
                </a:solidFill>
                <a:latin typeface="Trebuchet MS"/>
              </a:rPr>
              <a:pPr/>
              <a:t>‹#›</a:t>
            </a:fld>
            <a:endParaRPr lang="en-US">
              <a:solidFill>
                <a:srgbClr val="1B3861"/>
              </a:solidFill>
              <a:latin typeface="Trebuchet MS"/>
            </a:endParaRPr>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172192407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06F15DA0-D410-CB42-8AAA-2A6D51AD6865}" type="datetimeFigureOut">
              <a:rPr lang="en-US" smtClean="0">
                <a:solidFill>
                  <a:srgbClr val="38ABED"/>
                </a:solidFill>
                <a:latin typeface="Trebuchet MS"/>
              </a:rPr>
              <a:pPr/>
              <a:t>11/18/2016</a:t>
            </a:fld>
            <a:endParaRPr lang="en-US">
              <a:solidFill>
                <a:srgbClr val="38ABED"/>
              </a:solidFill>
              <a:latin typeface="Trebuchet MS"/>
            </a:endParaRPr>
          </a:p>
        </p:txBody>
      </p:sp>
      <p:sp>
        <p:nvSpPr>
          <p:cNvPr id="6" name="Footer Placeholder 5"/>
          <p:cNvSpPr>
            <a:spLocks noGrp="1"/>
          </p:cNvSpPr>
          <p:nvPr>
            <p:ph type="ftr" sz="quarter" idx="11"/>
          </p:nvPr>
        </p:nvSpPr>
        <p:spPr/>
        <p:txBody>
          <a:bodyPr/>
          <a:lstStyle/>
          <a:p>
            <a:endParaRPr lang="en-US">
              <a:solidFill>
                <a:srgbClr val="38ABED"/>
              </a:solidFill>
              <a:latin typeface="Trebuchet MS"/>
            </a:endParaRPr>
          </a:p>
        </p:txBody>
      </p:sp>
      <p:sp>
        <p:nvSpPr>
          <p:cNvPr id="7" name="Slide Number Placeholder 6"/>
          <p:cNvSpPr>
            <a:spLocks noGrp="1"/>
          </p:cNvSpPr>
          <p:nvPr>
            <p:ph type="sldNum" sz="quarter" idx="12"/>
          </p:nvPr>
        </p:nvSpPr>
        <p:spPr/>
        <p:txBody>
          <a:bodyPr/>
          <a:lstStyle/>
          <a:p>
            <a:fld id="{7BD6BBE5-B36F-F641-A6E3-0411ADA34A2B}" type="slidenum">
              <a:rPr lang="en-US" smtClean="0">
                <a:solidFill>
                  <a:srgbClr val="1B3861"/>
                </a:solidFill>
                <a:latin typeface="Trebuchet MS"/>
              </a:rPr>
              <a:pPr/>
              <a:t>‹#›</a:t>
            </a:fld>
            <a:endParaRPr lang="en-US">
              <a:solidFill>
                <a:srgbClr val="1B3861"/>
              </a:solidFill>
              <a:latin typeface="Trebuchet MS"/>
            </a:endParaRPr>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06F15DA0-D410-CB42-8AAA-2A6D51AD6865}" type="datetimeFigureOut">
              <a:rPr lang="en-US" smtClean="0">
                <a:solidFill>
                  <a:srgbClr val="38ABED"/>
                </a:solidFill>
                <a:latin typeface="Trebuchet MS"/>
              </a:rPr>
              <a:pPr/>
              <a:t>11/18/2016</a:t>
            </a:fld>
            <a:endParaRPr lang="en-US">
              <a:solidFill>
                <a:srgbClr val="38ABED"/>
              </a:solidFill>
              <a:latin typeface="Trebuchet MS"/>
            </a:endParaRPr>
          </a:p>
        </p:txBody>
      </p:sp>
      <p:sp>
        <p:nvSpPr>
          <p:cNvPr id="6" name="Footer Placeholder 5"/>
          <p:cNvSpPr>
            <a:spLocks noGrp="1"/>
          </p:cNvSpPr>
          <p:nvPr>
            <p:ph type="ftr" sz="quarter" idx="11"/>
          </p:nvPr>
        </p:nvSpPr>
        <p:spPr/>
        <p:txBody>
          <a:bodyPr/>
          <a:lstStyle/>
          <a:p>
            <a:endParaRPr lang="en-US">
              <a:solidFill>
                <a:srgbClr val="38ABED"/>
              </a:solidFill>
              <a:latin typeface="Trebuchet MS"/>
            </a:endParaRPr>
          </a:p>
        </p:txBody>
      </p:sp>
      <p:sp>
        <p:nvSpPr>
          <p:cNvPr id="7" name="Slide Number Placeholder 6"/>
          <p:cNvSpPr>
            <a:spLocks noGrp="1"/>
          </p:cNvSpPr>
          <p:nvPr>
            <p:ph type="sldNum" sz="quarter" idx="12"/>
          </p:nvPr>
        </p:nvSpPr>
        <p:spPr/>
        <p:txBody>
          <a:bodyPr/>
          <a:lstStyle/>
          <a:p>
            <a:fld id="{7BD6BBE5-B36F-F641-A6E3-0411ADA34A2B}" type="slidenum">
              <a:rPr lang="en-US" smtClean="0">
                <a:solidFill>
                  <a:srgbClr val="1B3861"/>
                </a:solidFill>
                <a:latin typeface="Trebuchet MS"/>
              </a:rPr>
              <a:pPr/>
              <a:t>‹#›</a:t>
            </a:fld>
            <a:endParaRPr lang="en-US">
              <a:solidFill>
                <a:srgbClr val="1B3861"/>
              </a:solidFill>
              <a:latin typeface="Trebuchet MS"/>
            </a:endParaRPr>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6F15DA0-D410-CB42-8AAA-2A6D51AD6865}" type="datetimeFigureOut">
              <a:rPr lang="en-US" smtClean="0">
                <a:solidFill>
                  <a:srgbClr val="38ABED"/>
                </a:solidFill>
                <a:latin typeface="Trebuchet MS"/>
              </a:rPr>
              <a:pPr/>
              <a:t>11/18/2016</a:t>
            </a:fld>
            <a:endParaRPr lang="en-US">
              <a:solidFill>
                <a:srgbClr val="38ABED"/>
              </a:solidFill>
              <a:latin typeface="Trebuchet MS"/>
            </a:endParaRPr>
          </a:p>
        </p:txBody>
      </p:sp>
      <p:sp>
        <p:nvSpPr>
          <p:cNvPr id="4" name="Footer Placeholder 3"/>
          <p:cNvSpPr>
            <a:spLocks noGrp="1"/>
          </p:cNvSpPr>
          <p:nvPr>
            <p:ph type="ftr" sz="quarter" idx="11"/>
          </p:nvPr>
        </p:nvSpPr>
        <p:spPr/>
        <p:txBody>
          <a:bodyPr/>
          <a:lstStyle/>
          <a:p>
            <a:endParaRPr lang="en-US">
              <a:solidFill>
                <a:srgbClr val="38ABED"/>
              </a:solidFill>
              <a:latin typeface="Trebuchet MS"/>
            </a:endParaRPr>
          </a:p>
        </p:txBody>
      </p:sp>
      <p:sp>
        <p:nvSpPr>
          <p:cNvPr id="5" name="Slide Number Placeholder 4"/>
          <p:cNvSpPr>
            <a:spLocks noGrp="1"/>
          </p:cNvSpPr>
          <p:nvPr>
            <p:ph type="sldNum" sz="quarter" idx="12"/>
          </p:nvPr>
        </p:nvSpPr>
        <p:spPr/>
        <p:txBody>
          <a:bodyPr/>
          <a:lstStyle/>
          <a:p>
            <a:fld id="{7BD6BBE5-B36F-F641-A6E3-0411ADA34A2B}" type="slidenum">
              <a:rPr lang="en-US" smtClean="0">
                <a:solidFill>
                  <a:srgbClr val="1B3861"/>
                </a:solidFill>
                <a:latin typeface="Trebuchet MS"/>
              </a:rPr>
              <a:pPr/>
              <a:t>‹#›</a:t>
            </a:fld>
            <a:endParaRPr lang="en-US">
              <a:solidFill>
                <a:srgbClr val="1B3861"/>
              </a:solidFill>
              <a:latin typeface="Trebuchet M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06F15DA0-D410-CB42-8AAA-2A6D51AD6865}" type="datetimeFigureOut">
              <a:rPr lang="en-US" smtClean="0">
                <a:solidFill>
                  <a:srgbClr val="38ABED"/>
                </a:solidFill>
                <a:latin typeface="Trebuchet MS"/>
              </a:rPr>
              <a:pPr/>
              <a:t>11/18/2016</a:t>
            </a:fld>
            <a:endParaRPr lang="en-US">
              <a:solidFill>
                <a:srgbClr val="38ABED"/>
              </a:solidFill>
              <a:latin typeface="Trebuchet MS"/>
            </a:endParaRPr>
          </a:p>
        </p:txBody>
      </p:sp>
      <p:sp>
        <p:nvSpPr>
          <p:cNvPr id="3" name="Footer Placeholder 2"/>
          <p:cNvSpPr>
            <a:spLocks noGrp="1"/>
          </p:cNvSpPr>
          <p:nvPr>
            <p:ph type="ftr" sz="quarter" idx="11"/>
          </p:nvPr>
        </p:nvSpPr>
        <p:spPr/>
        <p:txBody>
          <a:bodyPr/>
          <a:lstStyle/>
          <a:p>
            <a:endParaRPr lang="en-US">
              <a:solidFill>
                <a:srgbClr val="38ABED"/>
              </a:solidFill>
              <a:latin typeface="Trebuchet MS"/>
            </a:endParaRPr>
          </a:p>
        </p:txBody>
      </p:sp>
      <p:sp>
        <p:nvSpPr>
          <p:cNvPr id="4" name="Slide Number Placeholder 3"/>
          <p:cNvSpPr>
            <a:spLocks noGrp="1"/>
          </p:cNvSpPr>
          <p:nvPr>
            <p:ph type="sldNum" sz="quarter" idx="12"/>
          </p:nvPr>
        </p:nvSpPr>
        <p:spPr/>
        <p:txBody>
          <a:bodyPr/>
          <a:lstStyle/>
          <a:p>
            <a:fld id="{7BD6BBE5-B36F-F641-A6E3-0411ADA34A2B}" type="slidenum">
              <a:rPr lang="en-US" smtClean="0">
                <a:solidFill>
                  <a:srgbClr val="1B3861"/>
                </a:solidFill>
                <a:latin typeface="Trebuchet MS"/>
              </a:rPr>
              <a:pPr/>
              <a:t>‹#›</a:t>
            </a:fld>
            <a:endParaRPr lang="en-US">
              <a:solidFill>
                <a:srgbClr val="1B3861"/>
              </a:solidFill>
              <a:latin typeface="Trebuchet M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F15DA0-D410-CB42-8AAA-2A6D51AD6865}" type="datetimeFigureOut">
              <a:rPr lang="en-US" smtClean="0">
                <a:solidFill>
                  <a:srgbClr val="38ABED"/>
                </a:solidFill>
                <a:latin typeface="Trebuchet MS"/>
              </a:rPr>
              <a:pPr/>
              <a:t>11/18/2016</a:t>
            </a:fld>
            <a:endParaRPr lang="en-US">
              <a:solidFill>
                <a:srgbClr val="38ABED"/>
              </a:solidFill>
              <a:latin typeface="Trebuchet MS"/>
            </a:endParaRPr>
          </a:p>
        </p:txBody>
      </p:sp>
      <p:sp>
        <p:nvSpPr>
          <p:cNvPr id="6" name="Footer Placeholder 5"/>
          <p:cNvSpPr>
            <a:spLocks noGrp="1"/>
          </p:cNvSpPr>
          <p:nvPr>
            <p:ph type="ftr" sz="quarter" idx="11"/>
          </p:nvPr>
        </p:nvSpPr>
        <p:spPr/>
        <p:txBody>
          <a:bodyPr/>
          <a:lstStyle/>
          <a:p>
            <a:endParaRPr lang="en-US">
              <a:solidFill>
                <a:srgbClr val="38ABED"/>
              </a:solidFill>
              <a:latin typeface="Trebuchet MS"/>
            </a:endParaRPr>
          </a:p>
        </p:txBody>
      </p:sp>
      <p:sp>
        <p:nvSpPr>
          <p:cNvPr id="7" name="Slide Number Placeholder 6"/>
          <p:cNvSpPr>
            <a:spLocks noGrp="1"/>
          </p:cNvSpPr>
          <p:nvPr>
            <p:ph type="sldNum" sz="quarter" idx="12"/>
          </p:nvPr>
        </p:nvSpPr>
        <p:spPr/>
        <p:txBody>
          <a:bodyPr/>
          <a:lstStyle/>
          <a:p>
            <a:fld id="{7BD6BBE5-B36F-F641-A6E3-0411ADA34A2B}" type="slidenum">
              <a:rPr lang="en-US" smtClean="0">
                <a:solidFill>
                  <a:srgbClr val="1B3861"/>
                </a:solidFill>
                <a:latin typeface="Trebuchet MS"/>
              </a:rPr>
              <a:pPr/>
              <a:t>‹#›</a:t>
            </a:fld>
            <a:endParaRPr lang="en-US">
              <a:solidFill>
                <a:srgbClr val="1B3861"/>
              </a:solidFill>
              <a:latin typeface="Trebuchet M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06F15DA0-D410-CB42-8AAA-2A6D51AD6865}" type="datetimeFigureOut">
              <a:rPr lang="en-US" smtClean="0">
                <a:solidFill>
                  <a:srgbClr val="38ABED"/>
                </a:solidFill>
                <a:latin typeface="Trebuchet MS"/>
              </a:rPr>
              <a:pPr/>
              <a:t>11/18/2016</a:t>
            </a:fld>
            <a:endParaRPr lang="en-US">
              <a:solidFill>
                <a:srgbClr val="38ABED"/>
              </a:solidFill>
              <a:latin typeface="Trebuchet MS"/>
            </a:endParaRPr>
          </a:p>
        </p:txBody>
      </p:sp>
      <p:sp>
        <p:nvSpPr>
          <p:cNvPr id="6" name="Footer Placeholder 5"/>
          <p:cNvSpPr>
            <a:spLocks noGrp="1"/>
          </p:cNvSpPr>
          <p:nvPr>
            <p:ph type="ftr" sz="quarter" idx="11"/>
          </p:nvPr>
        </p:nvSpPr>
        <p:spPr>
          <a:xfrm>
            <a:off x="5867399" y="6288741"/>
            <a:ext cx="2675965" cy="365125"/>
          </a:xfrm>
        </p:spPr>
        <p:txBody>
          <a:bodyPr/>
          <a:lstStyle/>
          <a:p>
            <a:endParaRPr lang="en-US">
              <a:solidFill>
                <a:srgbClr val="38ABED"/>
              </a:solidFill>
              <a:latin typeface="Trebuchet MS"/>
            </a:endParaRPr>
          </a:p>
        </p:txBody>
      </p:sp>
      <p:sp>
        <p:nvSpPr>
          <p:cNvPr id="7" name="Slide Number Placeholder 6"/>
          <p:cNvSpPr>
            <a:spLocks noGrp="1"/>
          </p:cNvSpPr>
          <p:nvPr>
            <p:ph type="sldNum" sz="quarter" idx="12"/>
          </p:nvPr>
        </p:nvSpPr>
        <p:spPr/>
        <p:txBody>
          <a:bodyPr/>
          <a:lstStyle/>
          <a:p>
            <a:fld id="{7BD6BBE5-B36F-F641-A6E3-0411ADA34A2B}" type="slidenum">
              <a:rPr lang="en-US" smtClean="0">
                <a:solidFill>
                  <a:srgbClr val="1B3861"/>
                </a:solidFill>
                <a:latin typeface="Trebuchet MS"/>
              </a:rPr>
              <a:pPr/>
              <a:t>‹#›</a:t>
            </a:fld>
            <a:endParaRPr lang="en-US">
              <a:solidFill>
                <a:srgbClr val="1B3861"/>
              </a:solidFill>
              <a:latin typeface="Trebuchet MS"/>
            </a:endParaRPr>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06F15DA0-D410-CB42-8AAA-2A6D51AD6865}" type="datetimeFigureOut">
              <a:rPr lang="en-US" smtClean="0">
                <a:solidFill>
                  <a:srgbClr val="38ABED"/>
                </a:solidFill>
                <a:latin typeface="Trebuchet MS"/>
              </a:rPr>
              <a:pPr/>
              <a:t>11/18/2016</a:t>
            </a:fld>
            <a:endParaRPr lang="en-US">
              <a:solidFill>
                <a:srgbClr val="38ABED"/>
              </a:solidFill>
              <a:latin typeface="Trebuchet MS"/>
            </a:endParaRPr>
          </a:p>
        </p:txBody>
      </p:sp>
      <p:sp>
        <p:nvSpPr>
          <p:cNvPr id="6" name="Footer Placeholder 5"/>
          <p:cNvSpPr>
            <a:spLocks noGrp="1"/>
          </p:cNvSpPr>
          <p:nvPr>
            <p:ph type="ftr" sz="quarter" idx="11"/>
          </p:nvPr>
        </p:nvSpPr>
        <p:spPr>
          <a:xfrm>
            <a:off x="3325813" y="6288741"/>
            <a:ext cx="5217551" cy="365125"/>
          </a:xfrm>
        </p:spPr>
        <p:txBody>
          <a:bodyPr/>
          <a:lstStyle/>
          <a:p>
            <a:endParaRPr lang="en-US">
              <a:solidFill>
                <a:srgbClr val="38ABED"/>
              </a:solidFill>
              <a:latin typeface="Trebuchet MS"/>
            </a:endParaRPr>
          </a:p>
        </p:txBody>
      </p:sp>
      <p:sp>
        <p:nvSpPr>
          <p:cNvPr id="7" name="Slide Number Placeholder 6"/>
          <p:cNvSpPr>
            <a:spLocks noGrp="1"/>
          </p:cNvSpPr>
          <p:nvPr>
            <p:ph type="sldNum" sz="quarter" idx="12"/>
          </p:nvPr>
        </p:nvSpPr>
        <p:spPr/>
        <p:txBody>
          <a:bodyPr/>
          <a:lstStyle/>
          <a:p>
            <a:fld id="{7BD6BBE5-B36F-F641-A6E3-0411ADA34A2B}" type="slidenum">
              <a:rPr lang="en-US" smtClean="0">
                <a:solidFill>
                  <a:srgbClr val="1B3861"/>
                </a:solidFill>
                <a:latin typeface="Trebuchet MS"/>
              </a:rPr>
              <a:pPr/>
              <a:t>‹#›</a:t>
            </a:fld>
            <a:endParaRPr lang="en-US">
              <a:solidFill>
                <a:srgbClr val="1B3861"/>
              </a:solidFill>
              <a:latin typeface="Trebuchet M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06F15DA0-D410-CB42-8AAA-2A6D51AD6865}" type="datetimeFigureOut">
              <a:rPr lang="en-US" smtClean="0">
                <a:solidFill>
                  <a:srgbClr val="38ABED"/>
                </a:solidFill>
                <a:latin typeface="Trebuchet MS"/>
              </a:rPr>
              <a:pPr/>
              <a:t>11/18/2016</a:t>
            </a:fld>
            <a:endParaRPr lang="en-US">
              <a:solidFill>
                <a:srgbClr val="38ABED"/>
              </a:solidFill>
              <a:latin typeface="Trebuchet MS"/>
            </a:endParaRPr>
          </a:p>
        </p:txBody>
      </p:sp>
      <p:sp>
        <p:nvSpPr>
          <p:cNvPr id="6" name="Footer Placeholder 5"/>
          <p:cNvSpPr>
            <a:spLocks noGrp="1"/>
          </p:cNvSpPr>
          <p:nvPr>
            <p:ph type="ftr" sz="quarter" idx="11"/>
          </p:nvPr>
        </p:nvSpPr>
        <p:spPr>
          <a:xfrm>
            <a:off x="3325813" y="6288741"/>
            <a:ext cx="5217551" cy="365125"/>
          </a:xfrm>
        </p:spPr>
        <p:txBody>
          <a:bodyPr/>
          <a:lstStyle/>
          <a:p>
            <a:endParaRPr lang="en-US">
              <a:solidFill>
                <a:srgbClr val="38ABED"/>
              </a:solidFill>
              <a:latin typeface="Trebuchet MS"/>
            </a:endParaRPr>
          </a:p>
        </p:txBody>
      </p:sp>
      <p:sp>
        <p:nvSpPr>
          <p:cNvPr id="7" name="Slide Number Placeholder 6"/>
          <p:cNvSpPr>
            <a:spLocks noGrp="1"/>
          </p:cNvSpPr>
          <p:nvPr>
            <p:ph type="sldNum" sz="quarter" idx="12"/>
          </p:nvPr>
        </p:nvSpPr>
        <p:spPr/>
        <p:txBody>
          <a:bodyPr/>
          <a:lstStyle/>
          <a:p>
            <a:fld id="{7BD6BBE5-B36F-F641-A6E3-0411ADA34A2B}" type="slidenum">
              <a:rPr lang="en-US" smtClean="0">
                <a:solidFill>
                  <a:srgbClr val="1B3861"/>
                </a:solidFill>
                <a:latin typeface="Trebuchet MS"/>
              </a:rPr>
              <a:pPr/>
              <a:t>‹#›</a:t>
            </a:fld>
            <a:endParaRPr lang="en-US">
              <a:solidFill>
                <a:srgbClr val="1B3861"/>
              </a:solidFill>
              <a:latin typeface="Trebuchet M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6F15DA0-D410-CB42-8AAA-2A6D51AD6865}" type="datetimeFigureOut">
              <a:rPr lang="en-US" smtClean="0">
                <a:solidFill>
                  <a:srgbClr val="38ABED"/>
                </a:solidFill>
                <a:latin typeface="Trebuchet MS"/>
              </a:rPr>
              <a:pPr/>
              <a:t>11/18/2016</a:t>
            </a:fld>
            <a:endParaRPr lang="en-US">
              <a:solidFill>
                <a:srgbClr val="38ABED"/>
              </a:solidFill>
              <a:latin typeface="Trebuchet MS"/>
            </a:endParaRPr>
          </a:p>
        </p:txBody>
      </p:sp>
      <p:sp>
        <p:nvSpPr>
          <p:cNvPr id="5" name="Footer Placeholder 4"/>
          <p:cNvSpPr>
            <a:spLocks noGrp="1"/>
          </p:cNvSpPr>
          <p:nvPr>
            <p:ph type="ftr" sz="quarter" idx="11"/>
          </p:nvPr>
        </p:nvSpPr>
        <p:spPr/>
        <p:txBody>
          <a:bodyPr/>
          <a:lstStyle/>
          <a:p>
            <a:endParaRPr lang="en-US">
              <a:solidFill>
                <a:srgbClr val="38ABED"/>
              </a:solidFill>
              <a:latin typeface="Trebuchet MS"/>
            </a:endParaRPr>
          </a:p>
        </p:txBody>
      </p:sp>
      <p:sp>
        <p:nvSpPr>
          <p:cNvPr id="6" name="Slide Number Placeholder 5"/>
          <p:cNvSpPr>
            <a:spLocks noGrp="1"/>
          </p:cNvSpPr>
          <p:nvPr>
            <p:ph type="sldNum" sz="quarter" idx="12"/>
          </p:nvPr>
        </p:nvSpPr>
        <p:spPr/>
        <p:txBody>
          <a:bodyPr/>
          <a:lstStyle/>
          <a:p>
            <a:fld id="{7BD6BBE5-B36F-F641-A6E3-0411ADA34A2B}" type="slidenum">
              <a:rPr lang="en-US" smtClean="0">
                <a:solidFill>
                  <a:srgbClr val="1B3861"/>
                </a:solidFill>
                <a:latin typeface="Trebuchet MS"/>
              </a:rPr>
              <a:pPr/>
              <a:t>‹#›</a:t>
            </a:fld>
            <a:endParaRPr lang="en-US">
              <a:solidFill>
                <a:srgbClr val="1B3861"/>
              </a:solidFill>
              <a:latin typeface="Trebuchet M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6F15DA0-D410-CB42-8AAA-2A6D51AD6865}" type="datetimeFigureOut">
              <a:rPr lang="en-US" smtClean="0">
                <a:solidFill>
                  <a:srgbClr val="38ABED"/>
                </a:solidFill>
                <a:latin typeface="Trebuchet MS"/>
              </a:rPr>
              <a:pPr/>
              <a:t>11/18/2016</a:t>
            </a:fld>
            <a:endParaRPr lang="en-US">
              <a:solidFill>
                <a:srgbClr val="38ABED"/>
              </a:solidFill>
              <a:latin typeface="Trebuchet MS"/>
            </a:endParaRPr>
          </a:p>
        </p:txBody>
      </p:sp>
      <p:sp>
        <p:nvSpPr>
          <p:cNvPr id="5" name="Footer Placeholder 4"/>
          <p:cNvSpPr>
            <a:spLocks noGrp="1"/>
          </p:cNvSpPr>
          <p:nvPr>
            <p:ph type="ftr" sz="quarter" idx="11"/>
          </p:nvPr>
        </p:nvSpPr>
        <p:spPr/>
        <p:txBody>
          <a:bodyPr/>
          <a:lstStyle/>
          <a:p>
            <a:endParaRPr lang="en-US">
              <a:solidFill>
                <a:srgbClr val="38ABED"/>
              </a:solidFill>
              <a:latin typeface="Trebuchet MS"/>
            </a:endParaRPr>
          </a:p>
        </p:txBody>
      </p:sp>
      <p:sp>
        <p:nvSpPr>
          <p:cNvPr id="6" name="Slide Number Placeholder 5"/>
          <p:cNvSpPr>
            <a:spLocks noGrp="1"/>
          </p:cNvSpPr>
          <p:nvPr>
            <p:ph type="sldNum" sz="quarter" idx="12"/>
          </p:nvPr>
        </p:nvSpPr>
        <p:spPr/>
        <p:txBody>
          <a:bodyPr/>
          <a:lstStyle/>
          <a:p>
            <a:fld id="{7BD6BBE5-B36F-F641-A6E3-0411ADA34A2B}" type="slidenum">
              <a:rPr lang="en-US" smtClean="0">
                <a:solidFill>
                  <a:srgbClr val="1B3861"/>
                </a:solidFill>
                <a:latin typeface="Trebuchet MS"/>
              </a:rPr>
              <a:pPr/>
              <a:t>‹#›</a:t>
            </a:fld>
            <a:endParaRPr lang="en-US">
              <a:solidFill>
                <a:srgbClr val="1B3861"/>
              </a:solidFill>
              <a:latin typeface="Trebuchet M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0"/>
            <a:ext cx="4038600" cy="4602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4038600" cy="4602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3673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736724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0373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26956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82223925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412610298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524000"/>
            <a:ext cx="8229600" cy="460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Text Box 10"/>
          <p:cNvSpPr txBox="1">
            <a:spLocks noChangeArrowheads="1"/>
          </p:cNvSpPr>
          <p:nvPr userDrawn="1"/>
        </p:nvSpPr>
        <p:spPr bwMode="auto">
          <a:xfrm>
            <a:off x="228600" y="6324600"/>
            <a:ext cx="609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endParaRPr lang="en-US" altLang="en-US" smtClean="0">
              <a:solidFill>
                <a:srgbClr val="000000"/>
              </a:solidFill>
              <a:ea typeface="+mn-ea"/>
              <a:cs typeface="+mn-cs"/>
            </a:endParaRPr>
          </a:p>
        </p:txBody>
      </p:sp>
      <p:sp>
        <p:nvSpPr>
          <p:cNvPr id="2" name="Line 13"/>
          <p:cNvSpPr>
            <a:spLocks noChangeShapeType="1"/>
          </p:cNvSpPr>
          <p:nvPr userDrawn="1"/>
        </p:nvSpPr>
        <p:spPr bwMode="auto">
          <a:xfrm>
            <a:off x="0" y="838200"/>
            <a:ext cx="9144000" cy="0"/>
          </a:xfrm>
          <a:prstGeom prst="line">
            <a:avLst/>
          </a:prstGeom>
          <a:noFill/>
          <a:ln w="76200">
            <a:solidFill>
              <a:srgbClr val="77777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030" name="Line 14"/>
          <p:cNvSpPr>
            <a:spLocks noChangeShapeType="1"/>
          </p:cNvSpPr>
          <p:nvPr userDrawn="1"/>
        </p:nvSpPr>
        <p:spPr bwMode="auto">
          <a:xfrm>
            <a:off x="0" y="762000"/>
            <a:ext cx="9144000" cy="0"/>
          </a:xfrm>
          <a:prstGeom prst="line">
            <a:avLst/>
          </a:prstGeom>
          <a:noFill/>
          <a:ln w="76200">
            <a:solidFill>
              <a:srgbClr val="4184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Tree>
  </p:cSld>
  <p:clrMap bg1="lt1" tx1="dk1" bg2="lt2" tx2="dk2" accent1="accent1" accent2="accent2" accent3="accent3" accent4="accent4" accent5="accent5" accent6="accent6" hlink="hlink" folHlink="folHlink"/>
  <p:sldLayoutIdLst>
    <p:sldLayoutId id="2147484502" r:id="rId1"/>
    <p:sldLayoutId id="2147484492" r:id="rId2"/>
    <p:sldLayoutId id="2147484493" r:id="rId3"/>
    <p:sldLayoutId id="2147484494" r:id="rId4"/>
    <p:sldLayoutId id="2147484495" r:id="rId5"/>
    <p:sldLayoutId id="2147484496" r:id="rId6"/>
    <p:sldLayoutId id="2147484497" r:id="rId7"/>
    <p:sldLayoutId id="2147484498" r:id="rId8"/>
    <p:sldLayoutId id="2147484499" r:id="rId9"/>
    <p:sldLayoutId id="2147484500" r:id="rId10"/>
    <p:sldLayoutId id="2147484501" r:id="rId11"/>
  </p:sldLayoutIdLst>
  <p:transition/>
  <p:txStyles>
    <p:titleStyle>
      <a:lvl1pPr algn="l" rtl="0" eaLnBrk="0" fontAlgn="base" hangingPunct="0">
        <a:spcBef>
          <a:spcPct val="0"/>
        </a:spcBef>
        <a:spcAft>
          <a:spcPct val="0"/>
        </a:spcAft>
        <a:defRPr sz="3200" b="1" kern="1200">
          <a:solidFill>
            <a:schemeClr val="bg1"/>
          </a:solidFill>
          <a:latin typeface="+mj-lt"/>
          <a:ea typeface="ＭＳ Ｐゴシック" charset="0"/>
          <a:cs typeface="+mj-cs"/>
        </a:defRPr>
      </a:lvl1pPr>
      <a:lvl2pPr algn="l" rtl="0" eaLnBrk="0" fontAlgn="base" hangingPunct="0">
        <a:spcBef>
          <a:spcPct val="0"/>
        </a:spcBef>
        <a:spcAft>
          <a:spcPct val="0"/>
        </a:spcAft>
        <a:defRPr sz="3200" b="1">
          <a:solidFill>
            <a:schemeClr val="bg1"/>
          </a:solidFill>
          <a:latin typeface="Arial Narrow" panose="020B0606020202030204" pitchFamily="34" charset="0"/>
          <a:ea typeface="ＭＳ Ｐゴシック" charset="0"/>
          <a:cs typeface="Arial" panose="020B0604020202020204" pitchFamily="34" charset="0"/>
        </a:defRPr>
      </a:lvl2pPr>
      <a:lvl3pPr algn="l" rtl="0" eaLnBrk="0" fontAlgn="base" hangingPunct="0">
        <a:spcBef>
          <a:spcPct val="0"/>
        </a:spcBef>
        <a:spcAft>
          <a:spcPct val="0"/>
        </a:spcAft>
        <a:defRPr sz="3200" b="1">
          <a:solidFill>
            <a:schemeClr val="bg1"/>
          </a:solidFill>
          <a:latin typeface="Arial Narrow" panose="020B0606020202030204" pitchFamily="34" charset="0"/>
          <a:ea typeface="ＭＳ Ｐゴシック" charset="0"/>
          <a:cs typeface="Arial" panose="020B0604020202020204" pitchFamily="34" charset="0"/>
        </a:defRPr>
      </a:lvl3pPr>
      <a:lvl4pPr algn="l" rtl="0" eaLnBrk="0" fontAlgn="base" hangingPunct="0">
        <a:spcBef>
          <a:spcPct val="0"/>
        </a:spcBef>
        <a:spcAft>
          <a:spcPct val="0"/>
        </a:spcAft>
        <a:defRPr sz="3200" b="1">
          <a:solidFill>
            <a:schemeClr val="bg1"/>
          </a:solidFill>
          <a:latin typeface="Arial Narrow" panose="020B0606020202030204" pitchFamily="34" charset="0"/>
          <a:ea typeface="ＭＳ Ｐゴシック" charset="0"/>
          <a:cs typeface="Arial" panose="020B0604020202020204" pitchFamily="34" charset="0"/>
        </a:defRPr>
      </a:lvl4pPr>
      <a:lvl5pPr algn="l" rtl="0" eaLnBrk="0" fontAlgn="base" hangingPunct="0">
        <a:spcBef>
          <a:spcPct val="0"/>
        </a:spcBef>
        <a:spcAft>
          <a:spcPct val="0"/>
        </a:spcAft>
        <a:defRPr sz="3200" b="1">
          <a:solidFill>
            <a:schemeClr val="bg1"/>
          </a:solidFill>
          <a:latin typeface="Arial Narrow" panose="020B0606020202030204" pitchFamily="34" charset="0"/>
          <a:ea typeface="ＭＳ Ｐゴシック" charset="0"/>
          <a:cs typeface="Arial" panose="020B0604020202020204" pitchFamily="34" charset="0"/>
        </a:defRPr>
      </a:lvl5pPr>
      <a:lvl6pPr marL="457200" algn="l" rtl="0" fontAlgn="base">
        <a:spcBef>
          <a:spcPct val="0"/>
        </a:spcBef>
        <a:spcAft>
          <a:spcPct val="0"/>
        </a:spcAft>
        <a:defRPr sz="3200" b="1">
          <a:solidFill>
            <a:schemeClr val="bg1"/>
          </a:solidFill>
          <a:latin typeface="Arial Narrow" panose="020B0606020202030204" pitchFamily="34" charset="0"/>
          <a:cs typeface="Arial" panose="020B0604020202020204" pitchFamily="34" charset="0"/>
        </a:defRPr>
      </a:lvl6pPr>
      <a:lvl7pPr marL="914400" algn="l" rtl="0" fontAlgn="base">
        <a:spcBef>
          <a:spcPct val="0"/>
        </a:spcBef>
        <a:spcAft>
          <a:spcPct val="0"/>
        </a:spcAft>
        <a:defRPr sz="3200" b="1">
          <a:solidFill>
            <a:schemeClr val="bg1"/>
          </a:solidFill>
          <a:latin typeface="Arial Narrow" panose="020B0606020202030204" pitchFamily="34" charset="0"/>
          <a:cs typeface="Arial" panose="020B0604020202020204" pitchFamily="34" charset="0"/>
        </a:defRPr>
      </a:lvl7pPr>
      <a:lvl8pPr marL="1371600" algn="l" rtl="0" fontAlgn="base">
        <a:spcBef>
          <a:spcPct val="0"/>
        </a:spcBef>
        <a:spcAft>
          <a:spcPct val="0"/>
        </a:spcAft>
        <a:defRPr sz="3200" b="1">
          <a:solidFill>
            <a:schemeClr val="bg1"/>
          </a:solidFill>
          <a:latin typeface="Arial Narrow" panose="020B0606020202030204" pitchFamily="34" charset="0"/>
          <a:cs typeface="Arial" panose="020B0604020202020204" pitchFamily="34" charset="0"/>
        </a:defRPr>
      </a:lvl8pPr>
      <a:lvl9pPr marL="1828800" algn="l" rtl="0" fontAlgn="base">
        <a:spcBef>
          <a:spcPct val="0"/>
        </a:spcBef>
        <a:spcAft>
          <a:spcPct val="0"/>
        </a:spcAft>
        <a:defRPr sz="3200" b="1">
          <a:solidFill>
            <a:schemeClr val="bg1"/>
          </a:solidFill>
          <a:latin typeface="Arial Narrow" panose="020B060602020203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Wingdings" charset="0"/>
        <a:buChar char="§"/>
        <a:defRPr sz="2800" b="1" kern="1200">
          <a:solidFill>
            <a:srgbClr val="000066"/>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b="1" kern="1200">
          <a:solidFill>
            <a:srgbClr val="000066"/>
          </a:solidFill>
          <a:latin typeface="+mn-lt"/>
          <a:ea typeface="ＭＳ Ｐゴシック" charset="0"/>
          <a:cs typeface="+mn-cs"/>
        </a:defRPr>
      </a:lvl2pPr>
      <a:lvl3pPr marL="1143000" indent="-228600" algn="l" rtl="0" eaLnBrk="0" fontAlgn="base" hangingPunct="0">
        <a:spcBef>
          <a:spcPct val="20000"/>
        </a:spcBef>
        <a:spcAft>
          <a:spcPct val="0"/>
        </a:spcAft>
        <a:buFont typeface="Wingdings" charset="0"/>
        <a:buChar char="Ø"/>
        <a:defRPr sz="2400" b="1" kern="1200">
          <a:solidFill>
            <a:srgbClr val="000066"/>
          </a:solidFill>
          <a:latin typeface="+mn-lt"/>
          <a:ea typeface="ＭＳ Ｐゴシック" charset="0"/>
          <a:cs typeface="+mn-cs"/>
        </a:defRPr>
      </a:lvl3pPr>
      <a:lvl4pPr marL="1600200" indent="-228600" algn="l" rtl="0" eaLnBrk="0" fontAlgn="base" hangingPunct="0">
        <a:spcBef>
          <a:spcPct val="20000"/>
        </a:spcBef>
        <a:spcAft>
          <a:spcPct val="0"/>
        </a:spcAft>
        <a:buChar char="–"/>
        <a:defRPr sz="2000" b="1" kern="1200">
          <a:solidFill>
            <a:srgbClr val="000066"/>
          </a:solidFill>
          <a:latin typeface="+mn-lt"/>
          <a:ea typeface="ＭＳ Ｐゴシック" charset="0"/>
          <a:cs typeface="+mn-cs"/>
        </a:defRPr>
      </a:lvl4pPr>
      <a:lvl5pPr marL="2057400" indent="-228600" algn="l" rtl="0" eaLnBrk="0" fontAlgn="base" hangingPunct="0">
        <a:spcBef>
          <a:spcPct val="20000"/>
        </a:spcBef>
        <a:spcAft>
          <a:spcPct val="0"/>
        </a:spcAft>
        <a:buChar char="»"/>
        <a:defRPr sz="2000" b="1" kern="1200">
          <a:solidFill>
            <a:srgbClr val="000066"/>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smtClean="0">
                <a:solidFill>
                  <a:srgbClr val="898989"/>
                </a:solidFill>
                <a:latin typeface="Calibri" charset="0"/>
                <a:cs typeface="Arial" charset="0"/>
              </a:defRPr>
            </a:lvl1pPr>
          </a:lstStyle>
          <a:p>
            <a:pPr>
              <a:defRPr/>
            </a:pPr>
            <a:fld id="{52F75315-574D-CD4F-ABE5-51DE90848C20}" type="datetimeFigureOut">
              <a:rPr lang="en-US"/>
              <a:pPr>
                <a:defRPr/>
              </a:pPr>
              <a:t>11/18/2016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898989"/>
                </a:solidFill>
                <a:latin typeface="Calibri" charset="0"/>
                <a:cs typeface="Arial" charset="0"/>
              </a:defRPr>
            </a:lvl1pPr>
          </a:lstStyle>
          <a:p>
            <a:pPr>
              <a:defRPr/>
            </a:pPr>
            <a:fld id="{C7AA9022-8EFF-2146-BC92-BAD011AF59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03" r:id="rId1"/>
    <p:sldLayoutId id="2147484504" r:id="rId2"/>
    <p:sldLayoutId id="2147484505" r:id="rId3"/>
    <p:sldLayoutId id="2147484506" r:id="rId4"/>
    <p:sldLayoutId id="2147484507" r:id="rId5"/>
    <p:sldLayoutId id="2147484508" r:id="rId6"/>
    <p:sldLayoutId id="2147484509" r:id="rId7"/>
    <p:sldLayoutId id="2147484510" r:id="rId8"/>
    <p:sldLayoutId id="2147484511" r:id="rId9"/>
    <p:sldLayoutId id="2147484512" r:id="rId10"/>
    <p:sldLayoutId id="2147484513" r:id="rId11"/>
    <p:sldLayoutId id="2147484531"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ＭＳ Ｐゴシック" charset="0"/>
          <a:cs typeface="ＭＳ Ｐゴシック" charset="0"/>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ＭＳ Ｐゴシック" charset="0"/>
          <a:cs typeface="ＭＳ Ｐゴシック"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ＭＳ Ｐゴシック" charset="0"/>
          <a:cs typeface="ＭＳ Ｐゴシック"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ＭＳ Ｐゴシック" charset="0"/>
          <a:cs typeface="ＭＳ Ｐゴシック"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ＭＳ Ｐゴシック" charset="0"/>
          <a:cs typeface="ＭＳ Ｐゴシック"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ＭＳ Ｐゴシック" charset="0"/>
          <a:cs typeface="ＭＳ Ｐゴシック" charset="0"/>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ＭＳ Ｐゴシック" charset="0"/>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ＭＳ Ｐゴシック" charset="0"/>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ＭＳ Ｐゴシック" charset="0"/>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ＭＳ Ｐゴシック"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a:solidFill>
                <a:prstClr val="white"/>
              </a:solidFill>
              <a:latin typeface="Trebuchet MS"/>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pPr defTabSz="457200" eaLnBrk="1" fontAlgn="auto" hangingPunct="1">
              <a:spcBef>
                <a:spcPts val="0"/>
              </a:spcBef>
              <a:spcAft>
                <a:spcPts val="0"/>
              </a:spcAft>
            </a:pPr>
            <a:fld id="{06F15DA0-D410-CB42-8AAA-2A6D51AD6865}" type="datetimeFigureOut">
              <a:rPr lang="en-US" smtClean="0">
                <a:solidFill>
                  <a:srgbClr val="38ABED"/>
                </a:solidFill>
                <a:latin typeface="Trebuchet MS"/>
                <a:ea typeface="+mn-ea"/>
                <a:cs typeface="+mn-cs"/>
              </a:rPr>
              <a:pPr defTabSz="457200" eaLnBrk="1" fontAlgn="auto" hangingPunct="1">
                <a:spcBef>
                  <a:spcPts val="0"/>
                </a:spcBef>
                <a:spcAft>
                  <a:spcPts val="0"/>
                </a:spcAft>
              </a:pPr>
              <a:t>11/18/2016</a:t>
            </a:fld>
            <a:endParaRPr lang="en-US">
              <a:solidFill>
                <a:srgbClr val="38ABED"/>
              </a:solidFill>
              <a:latin typeface="Trebuchet MS"/>
              <a:ea typeface="+mn-ea"/>
              <a:cs typeface="+mn-cs"/>
            </a:endParaRPr>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pPr defTabSz="457200" eaLnBrk="1" fontAlgn="auto" hangingPunct="1">
              <a:spcBef>
                <a:spcPts val="0"/>
              </a:spcBef>
              <a:spcAft>
                <a:spcPts val="0"/>
              </a:spcAft>
            </a:pPr>
            <a:endParaRPr lang="en-US">
              <a:solidFill>
                <a:srgbClr val="38ABED"/>
              </a:solidFill>
              <a:latin typeface="Trebuchet MS"/>
              <a:ea typeface="+mn-ea"/>
              <a:cs typeface="+mn-cs"/>
            </a:endParaRPr>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pPr defTabSz="457200" eaLnBrk="1" fontAlgn="auto" hangingPunct="1">
              <a:spcBef>
                <a:spcPts val="0"/>
              </a:spcBef>
              <a:spcAft>
                <a:spcPts val="0"/>
              </a:spcAft>
            </a:pPr>
            <a:fld id="{7BD6BBE5-B36F-F641-A6E3-0411ADA34A2B}" type="slidenum">
              <a:rPr lang="en-US" smtClean="0">
                <a:solidFill>
                  <a:srgbClr val="1B3861"/>
                </a:solidFill>
                <a:latin typeface="Trebuchet MS"/>
                <a:ea typeface="+mn-ea"/>
                <a:cs typeface="+mn-cs"/>
              </a:rPr>
              <a:pPr defTabSz="457200" eaLnBrk="1" fontAlgn="auto" hangingPunct="1">
                <a:spcBef>
                  <a:spcPts val="0"/>
                </a:spcBef>
                <a:spcAft>
                  <a:spcPts val="0"/>
                </a:spcAft>
              </a:pPr>
              <a:t>‹#›</a:t>
            </a:fld>
            <a:endParaRPr lang="en-US">
              <a:solidFill>
                <a:srgbClr val="1B3861"/>
              </a:solidFill>
              <a:latin typeface="Trebuchet MS"/>
              <a:ea typeface="+mn-ea"/>
              <a:cs typeface="+mn-cs"/>
            </a:endParaRPr>
          </a:p>
        </p:txBody>
      </p:sp>
    </p:spTree>
  </p:cSld>
  <p:clrMap bg1="lt1" tx1="dk1" bg2="lt2" tx2="dk2" accent1="accent1" accent2="accent2" accent3="accent3" accent4="accent4" accent5="accent5" accent6="accent6" hlink="hlink" folHlink="folHlink"/>
  <p:sldLayoutIdLst>
    <p:sldLayoutId id="2147484515" r:id="rId1"/>
    <p:sldLayoutId id="2147484516" r:id="rId2"/>
    <p:sldLayoutId id="2147484517" r:id="rId3"/>
    <p:sldLayoutId id="2147484518" r:id="rId4"/>
    <p:sldLayoutId id="2147484519" r:id="rId5"/>
    <p:sldLayoutId id="2147484520" r:id="rId6"/>
    <p:sldLayoutId id="2147484521" r:id="rId7"/>
    <p:sldLayoutId id="2147484522" r:id="rId8"/>
    <p:sldLayoutId id="2147484523" r:id="rId9"/>
    <p:sldLayoutId id="2147484524" r:id="rId10"/>
    <p:sldLayoutId id="2147484525" r:id="rId11"/>
    <p:sldLayoutId id="2147484526" r:id="rId12"/>
    <p:sldLayoutId id="2147484527" r:id="rId13"/>
    <p:sldLayoutId id="2147484528" r:id="rId14"/>
    <p:sldLayoutId id="2147484529" r:id="rId15"/>
    <p:sldLayoutId id="2147484530"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hyperlink" Target="http://www.lisc.org/bcji"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3.xml"/><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52.JPG"/><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3.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13.xml"/><Relationship Id="rId4" Type="http://schemas.openxmlformats.org/officeDocument/2006/relationships/image" Target="../media/image67.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hyperlink" Target="http://www.lisc.org/BCJI" TargetMode="Externa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7.png"/><Relationship Id="rId5" Type="http://schemas.openxmlformats.org/officeDocument/2006/relationships/oleObject" Target="../embeddings/oleObject1.bin"/><Relationship Id="rId4" Type="http://schemas.openxmlformats.org/officeDocument/2006/relationships/hyperlink" Target="http://www.impactcapital.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chart" Target="../charts/chart1.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chart" Target="../charts/chart3.xml"/><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3.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4" y="0"/>
            <a:ext cx="9143996" cy="6857997"/>
          </a:xfrm>
          <a:prstGeom prst="rect">
            <a:avLst/>
          </a:prstGeom>
        </p:spPr>
      </p:pic>
      <p:sp>
        <p:nvSpPr>
          <p:cNvPr id="3" name="Subtitle 2"/>
          <p:cNvSpPr>
            <a:spLocks noGrp="1"/>
          </p:cNvSpPr>
          <p:nvPr>
            <p:ph type="body" sz="quarter" idx="10"/>
          </p:nvPr>
        </p:nvSpPr>
        <p:spPr>
          <a:xfrm>
            <a:off x="457759" y="5398929"/>
            <a:ext cx="4560570" cy="700087"/>
          </a:xfrm>
        </p:spPr>
        <p:txBody>
          <a:bodyPr>
            <a:noAutofit/>
          </a:bodyPr>
          <a:lstStyle/>
          <a:p>
            <a:pPr algn="l"/>
            <a:r>
              <a:rPr lang="en-US" sz="1800" dirty="0">
                <a:solidFill>
                  <a:schemeClr val="bg1"/>
                </a:solidFill>
              </a:rPr>
              <a:t>Healthy </a:t>
            </a:r>
            <a:r>
              <a:rPr lang="en-US" sz="1800" dirty="0" smtClean="0">
                <a:solidFill>
                  <a:schemeClr val="bg1"/>
                </a:solidFill>
              </a:rPr>
              <a:t>Neighborhood </a:t>
            </a:r>
            <a:r>
              <a:rPr lang="en-US" sz="1800" dirty="0">
                <a:solidFill>
                  <a:schemeClr val="bg1"/>
                </a:solidFill>
              </a:rPr>
              <a:t>Learning Collaborative Meeting</a:t>
            </a:r>
          </a:p>
          <a:p>
            <a:pPr marL="0" indent="0" algn="l">
              <a:buNone/>
            </a:pPr>
            <a:r>
              <a:rPr lang="en-US" sz="1800" dirty="0" smtClean="0">
                <a:solidFill>
                  <a:schemeClr val="bg1"/>
                </a:solidFill>
              </a:rPr>
              <a:t>November 18, 2016</a:t>
            </a:r>
            <a:endParaRPr lang="en-US" sz="1800" dirty="0">
              <a:solidFill>
                <a:schemeClr val="bg1"/>
              </a:solidFill>
            </a:endParaRPr>
          </a:p>
        </p:txBody>
      </p:sp>
      <p:sp>
        <p:nvSpPr>
          <p:cNvPr id="2" name="Title 1"/>
          <p:cNvSpPr>
            <a:spLocks noGrp="1"/>
          </p:cNvSpPr>
          <p:nvPr>
            <p:ph type="ctrTitle" idx="4294967295"/>
          </p:nvPr>
        </p:nvSpPr>
        <p:spPr>
          <a:xfrm>
            <a:off x="0" y="4282010"/>
            <a:ext cx="9143996" cy="535531"/>
          </a:xfrm>
          <a:solidFill>
            <a:schemeClr val="accent2"/>
          </a:solidFill>
        </p:spPr>
        <p:txBody>
          <a:bodyPr wrap="square">
            <a:spAutoFit/>
          </a:bodyPr>
          <a:lstStyle/>
          <a:p>
            <a:pPr algn="ctr"/>
            <a:r>
              <a:rPr lang="en-US" sz="3200" dirty="0">
                <a:solidFill>
                  <a:schemeClr val="bg1"/>
                </a:solidFill>
              </a:rPr>
              <a:t>Community Safety </a:t>
            </a:r>
            <a:r>
              <a:rPr lang="en-US" sz="3200" dirty="0" smtClean="0">
                <a:solidFill>
                  <a:schemeClr val="bg1"/>
                </a:solidFill>
              </a:rPr>
              <a:t>for Healthy </a:t>
            </a:r>
            <a:r>
              <a:rPr lang="en-US" sz="3200" dirty="0">
                <a:solidFill>
                  <a:schemeClr val="bg1"/>
                </a:solidFill>
              </a:rPr>
              <a:t>Community Change</a:t>
            </a:r>
          </a:p>
        </p:txBody>
      </p:sp>
      <p:sp>
        <p:nvSpPr>
          <p:cNvPr id="8" name="Subtitle 2"/>
          <p:cNvSpPr txBox="1">
            <a:spLocks/>
          </p:cNvSpPr>
          <p:nvPr/>
        </p:nvSpPr>
        <p:spPr>
          <a:xfrm>
            <a:off x="5915023" y="5263198"/>
            <a:ext cx="2811780" cy="9715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Source Sans Pro" panose="020B05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i="1" kern="1200">
                <a:solidFill>
                  <a:schemeClr val="tx1"/>
                </a:solidFill>
                <a:latin typeface="Source Sans Pro" panose="020B05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ource Sans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i="1" kern="1200">
                <a:solidFill>
                  <a:schemeClr val="tx1"/>
                </a:solidFill>
                <a:latin typeface="Source Sans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latin typeface="Calibri" panose="020F0502020204030204" pitchFamily="34" charset="0"/>
              </a:rPr>
              <a:t>Jason Cooper, </a:t>
            </a:r>
            <a:r>
              <a:rPr lang="en-US" sz="1800" dirty="0" smtClean="0">
                <a:latin typeface="Calibri" panose="020F0502020204030204" pitchFamily="34" charset="0"/>
              </a:rPr>
              <a:t>LISC </a:t>
            </a:r>
            <a:r>
              <a:rPr lang="en-US" sz="1800" dirty="0">
                <a:latin typeface="Calibri" panose="020F0502020204030204" pitchFamily="34" charset="0"/>
              </a:rPr>
              <a:t>Safety </a:t>
            </a:r>
            <a:endParaRPr lang="en-US" sz="1800" dirty="0" smtClean="0">
              <a:latin typeface="Calibri" panose="020F0502020204030204" pitchFamily="34" charset="0"/>
            </a:endParaRPr>
          </a:p>
          <a:p>
            <a:r>
              <a:rPr lang="en-US" sz="1800" dirty="0">
                <a:latin typeface="Calibri" panose="020F0502020204030204" pitchFamily="34" charset="0"/>
              </a:rPr>
              <a:t>Miguel </a:t>
            </a:r>
            <a:r>
              <a:rPr lang="en-US" sz="1800" dirty="0" smtClean="0">
                <a:latin typeface="Calibri" panose="020F0502020204030204" pitchFamily="34" charset="0"/>
              </a:rPr>
              <a:t>Melendez, </a:t>
            </a:r>
            <a:r>
              <a:rPr lang="en-US" sz="1800" dirty="0" err="1" smtClean="0">
                <a:latin typeface="Calibri" panose="020F0502020204030204" pitchFamily="34" charset="0"/>
              </a:rPr>
              <a:t>Ibero</a:t>
            </a:r>
            <a:r>
              <a:rPr lang="en-US" sz="1800" dirty="0" smtClean="0">
                <a:latin typeface="Calibri" panose="020F0502020204030204" pitchFamily="34" charset="0"/>
              </a:rPr>
              <a:t>-American </a:t>
            </a:r>
            <a:r>
              <a:rPr lang="en-US" sz="1800" dirty="0">
                <a:latin typeface="Calibri" panose="020F0502020204030204" pitchFamily="34" charset="0"/>
              </a:rPr>
              <a:t>Development Corporation</a:t>
            </a:r>
          </a:p>
        </p:txBody>
      </p:sp>
    </p:spTree>
    <p:extLst>
      <p:ext uri="{BB962C8B-B14F-4D97-AF65-F5344CB8AC3E}">
        <p14:creationId xmlns:p14="http://schemas.microsoft.com/office/powerpoint/2010/main" val="26319376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Crime Prevention, Crime Control, and Collective Efficacy</a:t>
            </a:r>
          </a:p>
        </p:txBody>
      </p:sp>
      <p:sp>
        <p:nvSpPr>
          <p:cNvPr id="3" name="Content Placeholder 2"/>
          <p:cNvSpPr>
            <a:spLocks noGrp="1"/>
          </p:cNvSpPr>
          <p:nvPr>
            <p:ph idx="1"/>
          </p:nvPr>
        </p:nvSpPr>
        <p:spPr/>
        <p:txBody>
          <a:bodyPr/>
          <a:lstStyle/>
          <a:p>
            <a:r>
              <a:rPr lang="en-US" dirty="0" smtClean="0"/>
              <a:t>Formal social control is the responsibility of the police (state laws allow and mandate this)</a:t>
            </a:r>
          </a:p>
          <a:p>
            <a:r>
              <a:rPr lang="en-US" dirty="0" smtClean="0"/>
              <a:t>Informal social control is practiced by citizens all the time – we do this with our families and within our neighborhoods</a:t>
            </a:r>
          </a:p>
          <a:p>
            <a:r>
              <a:rPr lang="en-US" dirty="0" smtClean="0"/>
              <a:t>Research has shown that in areas of high collective efficacy crime is low.</a:t>
            </a:r>
          </a:p>
          <a:p>
            <a:r>
              <a:rPr lang="en-US" dirty="0" smtClean="0"/>
              <a:t>Research also shows that in micro-areas and small pockets of ‘bad’ neighborhoods, where collective efficacy and social cohesion are high, crime is low.</a:t>
            </a:r>
            <a:endParaRPr lang="en-US" dirty="0"/>
          </a:p>
        </p:txBody>
      </p:sp>
    </p:spTree>
    <p:extLst>
      <p:ext uri="{BB962C8B-B14F-4D97-AF65-F5344CB8AC3E}">
        <p14:creationId xmlns:p14="http://schemas.microsoft.com/office/powerpoint/2010/main" val="3048237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Collective Efficacy and Crime</a:t>
            </a:r>
            <a:endParaRPr lang="en-US" dirty="0"/>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80792" y="1320767"/>
            <a:ext cx="5161445" cy="5218059"/>
          </a:xfrm>
          <a:prstGeom prst="rect">
            <a:avLst/>
          </a:prstGeom>
        </p:spPr>
      </p:pic>
    </p:spTree>
    <p:extLst>
      <p:ext uri="{BB962C8B-B14F-4D97-AF65-F5344CB8AC3E}">
        <p14:creationId xmlns:p14="http://schemas.microsoft.com/office/powerpoint/2010/main" val="16720160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8909" y="0"/>
            <a:ext cx="9722909" cy="7292182"/>
          </a:xfrm>
        </p:spPr>
      </p:pic>
    </p:spTree>
    <p:extLst>
      <p:ext uri="{BB962C8B-B14F-4D97-AF65-F5344CB8AC3E}">
        <p14:creationId xmlns:p14="http://schemas.microsoft.com/office/powerpoint/2010/main" val="27022803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 Ways to Improve Crime Prevention</a:t>
            </a:r>
            <a:endParaRPr lang="en-US" dirty="0"/>
          </a:p>
        </p:txBody>
      </p:sp>
      <p:sp>
        <p:nvSpPr>
          <p:cNvPr id="3" name="Content Placeholder 2"/>
          <p:cNvSpPr>
            <a:spLocks noGrp="1"/>
          </p:cNvSpPr>
          <p:nvPr>
            <p:ph idx="1"/>
          </p:nvPr>
        </p:nvSpPr>
        <p:spPr/>
        <p:txBody>
          <a:bodyPr/>
          <a:lstStyle/>
          <a:p>
            <a:r>
              <a:rPr lang="en-US" dirty="0" smtClean="0"/>
              <a:t>Problem Solving</a:t>
            </a:r>
          </a:p>
          <a:p>
            <a:r>
              <a:rPr lang="en-US" dirty="0" smtClean="0"/>
              <a:t>Micro-targeting</a:t>
            </a:r>
          </a:p>
          <a:p>
            <a:r>
              <a:rPr lang="en-US" dirty="0"/>
              <a:t>Organizing the Community and Encouraging Volunteerism</a:t>
            </a:r>
          </a:p>
          <a:p>
            <a:r>
              <a:rPr lang="en-US" dirty="0" smtClean="0"/>
              <a:t>Restoring Anchor Points</a:t>
            </a:r>
          </a:p>
          <a:p>
            <a:r>
              <a:rPr lang="en-US" dirty="0" smtClean="0"/>
              <a:t>Investing in Research and Evaluation</a:t>
            </a:r>
          </a:p>
          <a:p>
            <a:endParaRPr lang="en-US" dirty="0" smtClean="0"/>
          </a:p>
          <a:p>
            <a:endParaRPr lang="en-US" dirty="0"/>
          </a:p>
        </p:txBody>
      </p:sp>
    </p:spTree>
    <p:extLst>
      <p:ext uri="{BB962C8B-B14F-4D97-AF65-F5344CB8AC3E}">
        <p14:creationId xmlns:p14="http://schemas.microsoft.com/office/powerpoint/2010/main" val="22948595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ubtitle 2"/>
          <p:cNvSpPr>
            <a:spLocks noGrp="1"/>
          </p:cNvSpPr>
          <p:nvPr>
            <p:ph type="subTitle" idx="1"/>
          </p:nvPr>
        </p:nvSpPr>
        <p:spPr>
          <a:xfrm>
            <a:off x="166688" y="4194175"/>
            <a:ext cx="8799512" cy="2289175"/>
          </a:xfrm>
          <a:solidFill>
            <a:srgbClr val="D8CCB1"/>
          </a:solidFill>
        </p:spPr>
        <p:txBody>
          <a:bodyPr anchor="ctr" anchorCtr="1"/>
          <a:lstStyle/>
          <a:p>
            <a:pPr eaLnBrk="1" hangingPunct="1">
              <a:lnSpc>
                <a:spcPct val="100000"/>
              </a:lnSpc>
              <a:spcBef>
                <a:spcPts val="600"/>
              </a:spcBef>
            </a:pPr>
            <a:r>
              <a:rPr lang="en-US" sz="3200" b="1">
                <a:solidFill>
                  <a:srgbClr val="000066"/>
                </a:solidFill>
                <a:latin typeface="Arial Narrow" charset="0"/>
              </a:rPr>
              <a:t>For more information and updates on the </a:t>
            </a:r>
          </a:p>
          <a:p>
            <a:pPr eaLnBrk="1" hangingPunct="1">
              <a:lnSpc>
                <a:spcPct val="100000"/>
              </a:lnSpc>
              <a:spcBef>
                <a:spcPts val="600"/>
              </a:spcBef>
            </a:pPr>
            <a:r>
              <a:rPr lang="en-US" sz="3200" b="1">
                <a:solidFill>
                  <a:srgbClr val="000066"/>
                </a:solidFill>
                <a:latin typeface="Arial Narrow" charset="0"/>
              </a:rPr>
              <a:t>Byrne Criminal Justice Innovation Program, </a:t>
            </a:r>
          </a:p>
          <a:p>
            <a:pPr eaLnBrk="1" hangingPunct="1">
              <a:lnSpc>
                <a:spcPct val="100000"/>
              </a:lnSpc>
              <a:spcBef>
                <a:spcPts val="600"/>
              </a:spcBef>
            </a:pPr>
            <a:r>
              <a:rPr lang="en-US" sz="3200" b="1">
                <a:solidFill>
                  <a:srgbClr val="000066"/>
                </a:solidFill>
                <a:latin typeface="Arial Narrow" charset="0"/>
              </a:rPr>
              <a:t>please visit</a:t>
            </a:r>
          </a:p>
          <a:p>
            <a:pPr eaLnBrk="1" hangingPunct="1">
              <a:lnSpc>
                <a:spcPct val="100000"/>
              </a:lnSpc>
              <a:spcBef>
                <a:spcPct val="30000"/>
              </a:spcBef>
            </a:pPr>
            <a:r>
              <a:rPr lang="en-US" sz="3200" b="1">
                <a:solidFill>
                  <a:srgbClr val="000066"/>
                </a:solidFill>
                <a:latin typeface="Arial Narrow" charset="0"/>
                <a:hlinkClick r:id="rId3"/>
              </a:rPr>
              <a:t>www.lisc.org/bcji</a:t>
            </a:r>
            <a:r>
              <a:rPr lang="en-US" sz="3200" b="1">
                <a:solidFill>
                  <a:srgbClr val="000066"/>
                </a:solidFill>
                <a:latin typeface="Arial Narrow" charset="0"/>
              </a:rPr>
              <a:t> </a:t>
            </a:r>
          </a:p>
        </p:txBody>
      </p:sp>
      <p:sp>
        <p:nvSpPr>
          <p:cNvPr id="9" name="Rectangle 8"/>
          <p:cNvSpPr/>
          <p:nvPr/>
        </p:nvSpPr>
        <p:spPr>
          <a:xfrm>
            <a:off x="166688" y="3919538"/>
            <a:ext cx="2614612" cy="274637"/>
          </a:xfrm>
          <a:prstGeom prst="rect">
            <a:avLst/>
          </a:prstGeom>
          <a:solidFill>
            <a:srgbClr val="F89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Rectangle 9"/>
          <p:cNvSpPr/>
          <p:nvPr/>
        </p:nvSpPr>
        <p:spPr>
          <a:xfrm>
            <a:off x="2781300" y="3919538"/>
            <a:ext cx="6184900" cy="274637"/>
          </a:xfrm>
          <a:prstGeom prst="rect">
            <a:avLst/>
          </a:prstGeom>
          <a:solidFill>
            <a:srgbClr val="F161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46084" name="Picture 5"/>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6350"/>
            <a:ext cx="9144000"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085" name="Group 6"/>
          <p:cNvGrpSpPr>
            <a:grpSpLocks/>
          </p:cNvGrpSpPr>
          <p:nvPr/>
        </p:nvGrpSpPr>
        <p:grpSpPr bwMode="auto">
          <a:xfrm>
            <a:off x="2700338" y="2835275"/>
            <a:ext cx="3743325" cy="854075"/>
            <a:chOff x="-102139" y="5927725"/>
            <a:chExt cx="3743864" cy="854075"/>
          </a:xfrm>
        </p:grpSpPr>
        <p:pic>
          <p:nvPicPr>
            <p:cNvPr id="46086" name="Picture 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2139" y="5927725"/>
              <a:ext cx="1953164"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9" descr="X:\CSI Shared\Communication Materials\Logos\LIS1_1C.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879600" y="5927725"/>
              <a:ext cx="17621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r="1865" b="1"/>
          <a:stretch/>
        </p:blipFill>
        <p:spPr>
          <a:xfrm>
            <a:off x="480060" y="1337311"/>
            <a:ext cx="8183880" cy="3627596"/>
          </a:xfrm>
          <a:prstGeom prst="rect">
            <a:avLst/>
          </a:prstGeom>
        </p:spPr>
      </p:pic>
      <p:sp>
        <p:nvSpPr>
          <p:cNvPr id="5" name="Title 4"/>
          <p:cNvSpPr>
            <a:spLocks noGrp="1"/>
          </p:cNvSpPr>
          <p:nvPr>
            <p:ph type="title"/>
          </p:nvPr>
        </p:nvSpPr>
        <p:spPr>
          <a:xfrm>
            <a:off x="480060" y="5039916"/>
            <a:ext cx="8183880" cy="480061"/>
          </a:xfrm>
        </p:spPr>
        <p:txBody>
          <a:bodyPr>
            <a:normAutofit fontScale="90000"/>
          </a:bodyPr>
          <a:lstStyle/>
          <a:p>
            <a:pPr algn="ctr"/>
            <a:r>
              <a:rPr lang="en-US" sz="2400" dirty="0">
                <a:solidFill>
                  <a:srgbClr val="FFFFFF"/>
                </a:solidFill>
              </a:rPr>
              <a:t>Healthy Outcomes through Participation Education and Empowerment</a:t>
            </a:r>
          </a:p>
        </p:txBody>
      </p:sp>
    </p:spTree>
    <p:extLst>
      <p:ext uri="{BB962C8B-B14F-4D97-AF65-F5344CB8AC3E}">
        <p14:creationId xmlns:p14="http://schemas.microsoft.com/office/powerpoint/2010/main" val="8347241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857250"/>
            <a:ext cx="9144000" cy="5143500"/>
          </a:xfrm>
          <a:prstGeom prst="rect">
            <a:avLst/>
          </a:prstGeom>
          <a:solidFill>
            <a:schemeClr val="bg1"/>
          </a:solidFill>
          <a:ln>
            <a:noFill/>
          </a:ln>
          <a:effectLst/>
        </p:spPr>
      </p:sp>
      <p:sp>
        <p:nvSpPr>
          <p:cNvPr id="7" name="Rectangle 6"/>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857250"/>
            <a:ext cx="5163912"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a:srcRect/>
          <a:stretch/>
        </p:blipFill>
        <p:spPr>
          <a:xfrm>
            <a:off x="3380013" y="2162794"/>
            <a:ext cx="5008138" cy="3236132"/>
          </a:xfrm>
          <a:prstGeom prst="rect">
            <a:avLst/>
          </a:prstGeom>
        </p:spPr>
      </p:pic>
      <p:cxnSp>
        <p:nvCxnSpPr>
          <p:cNvPr id="8" name="Straight Connector 7"/>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V="1">
            <a:off x="571500" y="1476993"/>
            <a:ext cx="0" cy="6858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63103" y="1100219"/>
            <a:ext cx="3796883" cy="1124712"/>
          </a:xfrm>
        </p:spPr>
        <p:txBody>
          <a:bodyPr vert="horz" wrap="square" lIns="68580" tIns="34290" rIns="68580" bIns="34290" numCol="1" rtlCol="0" anchor="ctr" anchorCtr="0" compatLnSpc="1">
            <a:prstTxWarp prst="textNoShape">
              <a:avLst/>
            </a:prstTxWarp>
            <a:normAutofit/>
          </a:bodyPr>
          <a:lstStyle/>
          <a:p>
            <a:r>
              <a:rPr lang="en-US" dirty="0">
                <a:solidFill>
                  <a:srgbClr val="FFFFFF"/>
                </a:solidFill>
              </a:rPr>
              <a:t>A place-based story of grass-roots change</a:t>
            </a:r>
          </a:p>
        </p:txBody>
      </p:sp>
      <p:sp>
        <p:nvSpPr>
          <p:cNvPr id="4" name="TextBox 3"/>
          <p:cNvSpPr txBox="1"/>
          <p:nvPr/>
        </p:nvSpPr>
        <p:spPr>
          <a:xfrm>
            <a:off x="768097" y="2571750"/>
            <a:ext cx="3810924" cy="2948940"/>
          </a:xfrm>
          <a:prstGeom prst="rect">
            <a:avLst/>
          </a:prstGeom>
        </p:spPr>
        <p:txBody>
          <a:bodyPr vert="horz" lIns="68580" tIns="34290" rIns="68580" bIns="34290" rtlCol="0">
            <a:normAutofit/>
          </a:bodyPr>
          <a:lstStyle/>
          <a:p>
            <a:pPr indent="-171450">
              <a:lnSpc>
                <a:spcPct val="90000"/>
              </a:lnSpc>
              <a:buFont typeface="Arial" panose="020B0604020202020204" pitchFamily="34" charset="0"/>
              <a:buChar char="•"/>
            </a:pPr>
            <a:r>
              <a:rPr lang="en-US" dirty="0">
                <a:solidFill>
                  <a:srgbClr val="FFFFFF"/>
                </a:solidFill>
              </a:rPr>
              <a:t>Located in NE Rochester, NY</a:t>
            </a:r>
          </a:p>
          <a:p>
            <a:pPr indent="-171450">
              <a:lnSpc>
                <a:spcPct val="90000"/>
              </a:lnSpc>
              <a:buFont typeface="Arial" panose="020B0604020202020204" pitchFamily="34" charset="0"/>
              <a:buChar char="•"/>
            </a:pPr>
            <a:r>
              <a:rPr lang="en-US" dirty="0">
                <a:solidFill>
                  <a:srgbClr val="FFFFFF"/>
                </a:solidFill>
              </a:rPr>
              <a:t>Relatively small neighborhood </a:t>
            </a:r>
          </a:p>
          <a:p>
            <a:pPr>
              <a:lnSpc>
                <a:spcPct val="90000"/>
              </a:lnSpc>
            </a:pPr>
            <a:r>
              <a:rPr lang="en-US" dirty="0">
                <a:solidFill>
                  <a:srgbClr val="FFFFFF"/>
                </a:solidFill>
              </a:rPr>
              <a:t>	(20 blocks or so)</a:t>
            </a:r>
          </a:p>
          <a:p>
            <a:pPr indent="-171450">
              <a:lnSpc>
                <a:spcPct val="90000"/>
              </a:lnSpc>
              <a:buFont typeface="Arial" panose="020B0604020202020204" pitchFamily="34" charset="0"/>
              <a:buChar char="•"/>
            </a:pPr>
            <a:endParaRPr lang="en-US" dirty="0">
              <a:solidFill>
                <a:srgbClr val="FFFFFF"/>
              </a:solidFill>
            </a:endParaRPr>
          </a:p>
          <a:p>
            <a:pPr>
              <a:lnSpc>
                <a:spcPct val="90000"/>
              </a:lnSpc>
            </a:pPr>
            <a:r>
              <a:rPr lang="en-US" dirty="0">
                <a:solidFill>
                  <a:srgbClr val="FFFFFF"/>
                </a:solidFill>
              </a:rPr>
              <a:t>Neighborhood Boundaries:</a:t>
            </a:r>
          </a:p>
          <a:p>
            <a:pPr indent="-171450">
              <a:lnSpc>
                <a:spcPct val="90000"/>
              </a:lnSpc>
              <a:buFont typeface="Arial" panose="020B0604020202020204" pitchFamily="34" charset="0"/>
              <a:buChar char="•"/>
            </a:pPr>
            <a:r>
              <a:rPr lang="en-US" dirty="0">
                <a:solidFill>
                  <a:srgbClr val="FFFFFF"/>
                </a:solidFill>
              </a:rPr>
              <a:t>South – Upper Falls Boulevard</a:t>
            </a:r>
          </a:p>
          <a:p>
            <a:pPr indent="-171450">
              <a:lnSpc>
                <a:spcPct val="90000"/>
              </a:lnSpc>
              <a:buFont typeface="Arial" panose="020B0604020202020204" pitchFamily="34" charset="0"/>
              <a:buChar char="•"/>
            </a:pPr>
            <a:r>
              <a:rPr lang="en-US" dirty="0">
                <a:solidFill>
                  <a:srgbClr val="FFFFFF"/>
                </a:solidFill>
              </a:rPr>
              <a:t>East – North Clinton Avenue</a:t>
            </a:r>
          </a:p>
          <a:p>
            <a:pPr indent="-171450">
              <a:lnSpc>
                <a:spcPct val="90000"/>
              </a:lnSpc>
              <a:buFont typeface="Arial" panose="020B0604020202020204" pitchFamily="34" charset="0"/>
              <a:buChar char="•"/>
            </a:pPr>
            <a:r>
              <a:rPr lang="en-US" dirty="0">
                <a:solidFill>
                  <a:srgbClr val="FFFFFF"/>
                </a:solidFill>
              </a:rPr>
              <a:t>North  – Avenue A</a:t>
            </a:r>
          </a:p>
          <a:p>
            <a:pPr indent="-171450">
              <a:lnSpc>
                <a:spcPct val="90000"/>
              </a:lnSpc>
              <a:buFont typeface="Arial" panose="020B0604020202020204" pitchFamily="34" charset="0"/>
              <a:buChar char="•"/>
            </a:pPr>
            <a:r>
              <a:rPr lang="en-US" dirty="0">
                <a:solidFill>
                  <a:srgbClr val="FFFFFF"/>
                </a:solidFill>
              </a:rPr>
              <a:t>West – Genesee River</a:t>
            </a:r>
          </a:p>
        </p:txBody>
      </p:sp>
      <p:sp>
        <p:nvSpPr>
          <p:cNvPr id="9" name="Star: 5 Points 8"/>
          <p:cNvSpPr/>
          <p:nvPr/>
        </p:nvSpPr>
        <p:spPr>
          <a:xfrm>
            <a:off x="5652090" y="3362520"/>
            <a:ext cx="279919" cy="258925"/>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91503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485901" y="857251"/>
            <a:ext cx="6288881" cy="10739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lgn="ctr"/>
            <a:r>
              <a:rPr lang="en-US" altLang="en-US" dirty="0">
                <a:effectLst/>
              </a:rPr>
              <a:t>In the heart of our neighborhood...</a:t>
            </a:r>
          </a:p>
        </p:txBody>
      </p:sp>
      <p:sp>
        <p:nvSpPr>
          <p:cNvPr id="78851" name="Rectangle 3"/>
          <p:cNvSpPr>
            <a:spLocks noGrp="1" noChangeArrowheads="1"/>
          </p:cNvSpPr>
          <p:nvPr>
            <p:ph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ffectLst/>
            </a:endParaRPr>
          </a:p>
          <a:p>
            <a:endParaRPr lang="en-US" altLang="en-US" dirty="0">
              <a:effectLst/>
            </a:endParaRPr>
          </a:p>
          <a:p>
            <a:endParaRPr lang="en-US" altLang="en-US" dirty="0">
              <a:effectLst/>
            </a:endParaRPr>
          </a:p>
          <a:p>
            <a:endParaRPr lang="en-US" altLang="en-US" dirty="0">
              <a:effectLst/>
            </a:endParaRPr>
          </a:p>
          <a:p>
            <a:endParaRPr lang="en-US" altLang="en-US" dirty="0">
              <a:effectLst/>
            </a:endParaRPr>
          </a:p>
          <a:p>
            <a:endParaRPr lang="en-US" altLang="en-US" dirty="0">
              <a:effectLst/>
            </a:endParaRPr>
          </a:p>
          <a:p>
            <a:endParaRPr lang="en-US" altLang="en-US" dirty="0">
              <a:effectLst/>
            </a:endParaRPr>
          </a:p>
        </p:txBody>
      </p:sp>
      <p:pic>
        <p:nvPicPr>
          <p:cNvPr id="78852" name="Picture 4" descr="Clifford &amp; Conkey Corne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81950" y="1856143"/>
            <a:ext cx="4343400" cy="3307556"/>
          </a:xfrm>
          <a:prstGeom prst="rect">
            <a:avLst/>
          </a:prstGeom>
          <a:noFill/>
          <a:extLst>
            <a:ext uri="{909E8E84-426E-40DD-AFC4-6F175D3DCCD1}">
              <a14:hiddenFill xmlns:a14="http://schemas.microsoft.com/office/drawing/2010/main">
                <a:solidFill>
                  <a:srgbClr val="FFFFFF"/>
                </a:solidFill>
              </a14:hiddenFill>
            </a:ext>
          </a:extLst>
        </p:spPr>
      </p:pic>
      <p:sp>
        <p:nvSpPr>
          <p:cNvPr id="78853" name="Rectangle 5"/>
          <p:cNvSpPr>
            <a:spLocks noRot="1" noChangeArrowheads="1"/>
          </p:cNvSpPr>
          <p:nvPr/>
        </p:nvSpPr>
        <p:spPr bwMode="auto">
          <a:xfrm>
            <a:off x="2233569" y="5201672"/>
            <a:ext cx="4781725" cy="399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400" b="1">
                <a:solidFill>
                  <a:schemeClr val="tx2"/>
                </a:solidFill>
                <a:latin typeface="Arial Black" pitchFamily="34" charset="0"/>
              </a:defRPr>
            </a:lvl1pPr>
            <a:lvl2pPr>
              <a:defRPr sz="4400" b="1">
                <a:solidFill>
                  <a:schemeClr val="tx2"/>
                </a:solidFill>
                <a:latin typeface="Arial Black" pitchFamily="34" charset="0"/>
              </a:defRPr>
            </a:lvl2pPr>
            <a:lvl3pPr>
              <a:defRPr sz="4400" b="1">
                <a:solidFill>
                  <a:schemeClr val="tx2"/>
                </a:solidFill>
                <a:latin typeface="Arial Black" pitchFamily="34" charset="0"/>
              </a:defRPr>
            </a:lvl3pPr>
            <a:lvl4pPr>
              <a:defRPr sz="4400" b="1">
                <a:solidFill>
                  <a:schemeClr val="tx2"/>
                </a:solidFill>
                <a:latin typeface="Arial Black" pitchFamily="34" charset="0"/>
              </a:defRPr>
            </a:lvl4pPr>
            <a:lvl5pPr>
              <a:defRPr sz="4400" b="1">
                <a:solidFill>
                  <a:schemeClr val="tx2"/>
                </a:solidFill>
                <a:latin typeface="Arial Black" pitchFamily="34" charset="0"/>
              </a:defRPr>
            </a:lvl5pPr>
            <a:lvl6pPr marL="457200" eaLnBrk="0" fontAlgn="base" hangingPunct="0">
              <a:spcBef>
                <a:spcPct val="0"/>
              </a:spcBef>
              <a:spcAft>
                <a:spcPct val="0"/>
              </a:spcAft>
              <a:defRPr sz="4400" b="1">
                <a:solidFill>
                  <a:schemeClr val="tx2"/>
                </a:solidFill>
                <a:latin typeface="Arial Black" pitchFamily="34" charset="0"/>
              </a:defRPr>
            </a:lvl6pPr>
            <a:lvl7pPr marL="914400" eaLnBrk="0" fontAlgn="base" hangingPunct="0">
              <a:spcBef>
                <a:spcPct val="0"/>
              </a:spcBef>
              <a:spcAft>
                <a:spcPct val="0"/>
              </a:spcAft>
              <a:defRPr sz="4400" b="1">
                <a:solidFill>
                  <a:schemeClr val="tx2"/>
                </a:solidFill>
                <a:latin typeface="Arial Black" pitchFamily="34" charset="0"/>
              </a:defRPr>
            </a:lvl7pPr>
            <a:lvl8pPr marL="1371600" eaLnBrk="0" fontAlgn="base" hangingPunct="0">
              <a:spcBef>
                <a:spcPct val="0"/>
              </a:spcBef>
              <a:spcAft>
                <a:spcPct val="0"/>
              </a:spcAft>
              <a:defRPr sz="4400" b="1">
                <a:solidFill>
                  <a:schemeClr val="tx2"/>
                </a:solidFill>
                <a:latin typeface="Arial Black" pitchFamily="34" charset="0"/>
              </a:defRPr>
            </a:lvl8pPr>
            <a:lvl9pPr marL="1828800" eaLnBrk="0" fontAlgn="base" hangingPunct="0">
              <a:spcBef>
                <a:spcPct val="0"/>
              </a:spcBef>
              <a:spcAft>
                <a:spcPct val="0"/>
              </a:spcAft>
              <a:defRPr sz="4400" b="1">
                <a:solidFill>
                  <a:schemeClr val="tx2"/>
                </a:solidFill>
                <a:latin typeface="Arial Black" pitchFamily="34" charset="0"/>
              </a:defRPr>
            </a:lvl9pPr>
          </a:lstStyle>
          <a:p>
            <a:pPr algn="ctr"/>
            <a:r>
              <a:rPr lang="en-US" altLang="en-US" sz="1500" dirty="0">
                <a:solidFill>
                  <a:schemeClr val="bg2">
                    <a:lumMod val="20000"/>
                    <a:lumOff val="80000"/>
                  </a:schemeClr>
                </a:solidFill>
              </a:rPr>
              <a:t>There was a place for drug sales</a:t>
            </a:r>
          </a:p>
        </p:txBody>
      </p:sp>
      <p:sp>
        <p:nvSpPr>
          <p:cNvPr id="3" name="Star: 5 Points 2"/>
          <p:cNvSpPr/>
          <p:nvPr/>
        </p:nvSpPr>
        <p:spPr>
          <a:xfrm>
            <a:off x="4215202" y="3334972"/>
            <a:ext cx="391886" cy="349898"/>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51151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2"/>
          <p:cNvPicPr>
            <a:picLocks noGrp="1" noChangeAspect="1"/>
          </p:cNvPicPr>
          <p:nvPr>
            <p:ph sz="quarter" idx="4294967295"/>
          </p:nvPr>
        </p:nvPicPr>
        <p:blipFill>
          <a:blip r:embed="rId3" cstate="email">
            <a:extLst>
              <a:ext uri="{28A0092B-C50C-407E-A947-70E740481C1C}">
                <a14:useLocalDpi xmlns:a14="http://schemas.microsoft.com/office/drawing/2010/main" val="0"/>
              </a:ext>
            </a:extLst>
          </a:blip>
          <a:stretch>
            <a:fillRect/>
          </a:stretch>
        </p:blipFill>
        <p:spPr>
          <a:xfrm>
            <a:off x="1084594" y="1557105"/>
            <a:ext cx="6570980" cy="3669128"/>
          </a:xfrm>
          <a:prstGeom prst="rect">
            <a:avLst/>
          </a:prstGeom>
        </p:spPr>
      </p:pic>
      <p:sp>
        <p:nvSpPr>
          <p:cNvPr id="2" name="Title 1"/>
          <p:cNvSpPr>
            <a:spLocks noGrp="1"/>
          </p:cNvSpPr>
          <p:nvPr>
            <p:ph type="title" idx="4294967295"/>
          </p:nvPr>
        </p:nvSpPr>
        <p:spPr>
          <a:xfrm>
            <a:off x="1198605" y="922501"/>
            <a:ext cx="6172200" cy="634604"/>
          </a:xfrm>
        </p:spPr>
        <p:txBody>
          <a:bodyPr>
            <a:normAutofit/>
          </a:bodyPr>
          <a:lstStyle/>
          <a:p>
            <a:pPr algn="ctr">
              <a:spcAft>
                <a:spcPts val="450"/>
              </a:spcAft>
            </a:pPr>
            <a:r>
              <a:rPr lang="en-US" altLang="en-US" sz="2400" dirty="0">
                <a:solidFill>
                  <a:schemeClr val="tx2">
                    <a:lumMod val="75000"/>
                  </a:schemeClr>
                </a:solidFill>
                <a:latin typeface="Calibri (Headings)"/>
              </a:rPr>
              <a:t>The Reach of Clifford &amp; </a:t>
            </a:r>
            <a:r>
              <a:rPr lang="en-US" altLang="en-US" sz="2400" dirty="0" err="1">
                <a:solidFill>
                  <a:schemeClr val="tx2">
                    <a:lumMod val="75000"/>
                  </a:schemeClr>
                </a:solidFill>
                <a:latin typeface="Calibri (Headings)"/>
              </a:rPr>
              <a:t>Conkey</a:t>
            </a:r>
            <a:endParaRPr lang="en-US" sz="2400" dirty="0">
              <a:solidFill>
                <a:schemeClr val="tx2">
                  <a:lumMod val="75000"/>
                </a:schemeClr>
              </a:solidFill>
              <a:latin typeface="Calibri (Headings)"/>
            </a:endParaRPr>
          </a:p>
        </p:txBody>
      </p:sp>
      <p:pic>
        <p:nvPicPr>
          <p:cNvPr id="12294" name="Picture 6"/>
          <p:cNvPicPr>
            <a:picLocks noChangeAspect="1"/>
          </p:cNvPicPr>
          <p:nvPr/>
        </p:nvPicPr>
        <p:blipFill>
          <a:blip r:embed="rId4"/>
          <a:srcRect/>
          <a:stretch>
            <a:fillRect/>
          </a:stretch>
        </p:blipFill>
        <p:spPr bwMode="auto">
          <a:xfrm>
            <a:off x="4988485" y="1742044"/>
            <a:ext cx="1848446" cy="2330648"/>
          </a:xfrm>
          <a:prstGeom prst="rect">
            <a:avLst/>
          </a:prstGeom>
          <a:noFill/>
          <a:ln w="57150" cap="flat" cmpd="sng">
            <a:solidFill>
              <a:schemeClr val="accent5">
                <a:lumMod val="50000"/>
              </a:schemeClr>
            </a:solidFill>
            <a:prstDash val="solid"/>
            <a:miter lim="0"/>
            <a:headEnd type="none" w="med" len="med"/>
            <a:tailEnd type="none" w="med" len="med"/>
          </a:ln>
          <a:effectLst/>
          <a:extLst>
            <a:ext uri="{909E8E84-426E-40DD-AFC4-6F175D3DCCD1}">
              <a14:hiddenFill xmlns:a14="http://schemas.microsoft.com/office/drawing/2010/main">
                <a:solidFill>
                  <a:srgbClr val="CE8B4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a:spLocks noChangeArrowheads="1"/>
          </p:cNvSpPr>
          <p:nvPr/>
        </p:nvSpPr>
        <p:spPr bwMode="auto">
          <a:xfrm>
            <a:off x="1084594" y="5226232"/>
            <a:ext cx="6570980" cy="60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8216" tIns="24108" rIns="48216" bIns="24108">
            <a:spAutoFit/>
          </a:bodyPr>
          <a:lstStyle>
            <a:lvl1pPr algn="l" eaLnBrk="0">
              <a:spcBef>
                <a:spcPts val="3600"/>
              </a:spcBef>
              <a:buSzPct val="43000"/>
              <a:buBlip>
                <a:blip r:embed="rId5"/>
              </a:buBlip>
              <a:defRPr sz="3600">
                <a:solidFill>
                  <a:srgbClr val="FFFFFF"/>
                </a:solidFill>
                <a:latin typeface="Chalkduster" charset="0"/>
                <a:ea typeface="Chalkduster" charset="0"/>
                <a:cs typeface="Chalkduster" charset="0"/>
                <a:sym typeface="Chalkduster" charset="0"/>
              </a:defRPr>
            </a:lvl1pPr>
            <a:lvl2pPr marL="742950" indent="-285750" algn="l" eaLnBrk="0">
              <a:spcBef>
                <a:spcPts val="3600"/>
              </a:spcBef>
              <a:buSzPct val="43000"/>
              <a:buBlip>
                <a:blip r:embed="rId5"/>
              </a:buBlip>
              <a:defRPr sz="3600">
                <a:solidFill>
                  <a:srgbClr val="FFFFFF"/>
                </a:solidFill>
                <a:latin typeface="Chalkduster" charset="0"/>
                <a:ea typeface="Chalkduster" charset="0"/>
                <a:cs typeface="Chalkduster" charset="0"/>
                <a:sym typeface="Chalkduster" charset="0"/>
              </a:defRPr>
            </a:lvl2pPr>
            <a:lvl3pPr marL="1143000" indent="-228600" algn="l" eaLnBrk="0">
              <a:spcBef>
                <a:spcPts val="3600"/>
              </a:spcBef>
              <a:buSzPct val="43000"/>
              <a:buBlip>
                <a:blip r:embed="rId5"/>
              </a:buBlip>
              <a:defRPr sz="3600">
                <a:solidFill>
                  <a:srgbClr val="FFFFFF"/>
                </a:solidFill>
                <a:latin typeface="Chalkduster" charset="0"/>
                <a:ea typeface="Chalkduster" charset="0"/>
                <a:cs typeface="Chalkduster" charset="0"/>
                <a:sym typeface="Chalkduster" charset="0"/>
              </a:defRPr>
            </a:lvl3pPr>
            <a:lvl4pPr marL="1600200" indent="-228600" algn="l" eaLnBrk="0">
              <a:spcBef>
                <a:spcPts val="3600"/>
              </a:spcBef>
              <a:buSzPct val="43000"/>
              <a:buBlip>
                <a:blip r:embed="rId5"/>
              </a:buBlip>
              <a:defRPr sz="3600">
                <a:solidFill>
                  <a:srgbClr val="FFFFFF"/>
                </a:solidFill>
                <a:latin typeface="Chalkduster" charset="0"/>
                <a:ea typeface="Chalkduster" charset="0"/>
                <a:cs typeface="Chalkduster" charset="0"/>
                <a:sym typeface="Chalkduster" charset="0"/>
              </a:defRPr>
            </a:lvl4pPr>
            <a:lvl5pPr marL="2057400" indent="-228600" algn="l" eaLnBrk="0">
              <a:spcBef>
                <a:spcPts val="3600"/>
              </a:spcBef>
              <a:buSzPct val="43000"/>
              <a:buBlip>
                <a:blip r:embed="rId5"/>
              </a:buBlip>
              <a:defRPr sz="3600">
                <a:solidFill>
                  <a:srgbClr val="FFFFFF"/>
                </a:solidFill>
                <a:latin typeface="Chalkduster" charset="0"/>
                <a:ea typeface="Chalkduster" charset="0"/>
                <a:cs typeface="Chalkduster" charset="0"/>
                <a:sym typeface="Chalkduster" charset="0"/>
              </a:defRPr>
            </a:lvl5pPr>
            <a:lvl6pPr marL="2514600" indent="-228600" defTabSz="457200" eaLnBrk="0" fontAlgn="base" hangingPunct="0">
              <a:spcBef>
                <a:spcPts val="3600"/>
              </a:spcBef>
              <a:spcAft>
                <a:spcPct val="0"/>
              </a:spcAft>
              <a:buSzPct val="43000"/>
              <a:buBlip>
                <a:blip r:embed="rId5"/>
              </a:buBlip>
              <a:defRPr sz="3600">
                <a:solidFill>
                  <a:srgbClr val="FFFFFF"/>
                </a:solidFill>
                <a:latin typeface="Chalkduster" charset="0"/>
                <a:ea typeface="Chalkduster" charset="0"/>
                <a:cs typeface="Chalkduster" charset="0"/>
                <a:sym typeface="Chalkduster" charset="0"/>
              </a:defRPr>
            </a:lvl6pPr>
            <a:lvl7pPr marL="2971800" indent="-228600" defTabSz="457200" eaLnBrk="0" fontAlgn="base" hangingPunct="0">
              <a:spcBef>
                <a:spcPts val="3600"/>
              </a:spcBef>
              <a:spcAft>
                <a:spcPct val="0"/>
              </a:spcAft>
              <a:buSzPct val="43000"/>
              <a:buBlip>
                <a:blip r:embed="rId5"/>
              </a:buBlip>
              <a:defRPr sz="3600">
                <a:solidFill>
                  <a:srgbClr val="FFFFFF"/>
                </a:solidFill>
                <a:latin typeface="Chalkduster" charset="0"/>
                <a:ea typeface="Chalkduster" charset="0"/>
                <a:cs typeface="Chalkduster" charset="0"/>
                <a:sym typeface="Chalkduster" charset="0"/>
              </a:defRPr>
            </a:lvl7pPr>
            <a:lvl8pPr marL="3429000" indent="-228600" defTabSz="457200" eaLnBrk="0" fontAlgn="base" hangingPunct="0">
              <a:spcBef>
                <a:spcPts val="3600"/>
              </a:spcBef>
              <a:spcAft>
                <a:spcPct val="0"/>
              </a:spcAft>
              <a:buSzPct val="43000"/>
              <a:buBlip>
                <a:blip r:embed="rId5"/>
              </a:buBlip>
              <a:defRPr sz="3600">
                <a:solidFill>
                  <a:srgbClr val="FFFFFF"/>
                </a:solidFill>
                <a:latin typeface="Chalkduster" charset="0"/>
                <a:ea typeface="Chalkduster" charset="0"/>
                <a:cs typeface="Chalkduster" charset="0"/>
                <a:sym typeface="Chalkduster" charset="0"/>
              </a:defRPr>
            </a:lvl8pPr>
            <a:lvl9pPr marL="3886200" indent="-228600" defTabSz="457200" eaLnBrk="0" fontAlgn="base" hangingPunct="0">
              <a:spcBef>
                <a:spcPts val="3600"/>
              </a:spcBef>
              <a:spcAft>
                <a:spcPct val="0"/>
              </a:spcAft>
              <a:buSzPct val="43000"/>
              <a:buBlip>
                <a:blip r:embed="rId5"/>
              </a:buBlip>
              <a:defRPr sz="3600">
                <a:solidFill>
                  <a:srgbClr val="FFFFFF"/>
                </a:solidFill>
                <a:latin typeface="Chalkduster" charset="0"/>
                <a:ea typeface="Chalkduster" charset="0"/>
                <a:cs typeface="Chalkduster" charset="0"/>
                <a:sym typeface="Chalkduster" charset="0"/>
              </a:defRPr>
            </a:lvl9pPr>
          </a:lstStyle>
          <a:p>
            <a:pPr algn="ctr" eaLnBrk="1">
              <a:spcBef>
                <a:spcPct val="0"/>
              </a:spcBef>
              <a:buSzTx/>
              <a:buFontTx/>
              <a:buNone/>
            </a:pPr>
            <a:r>
              <a:rPr lang="en-US" altLang="en-US" sz="1800" dirty="0">
                <a:solidFill>
                  <a:schemeClr val="tx2">
                    <a:lumMod val="75000"/>
                  </a:schemeClr>
                </a:solidFill>
              </a:rPr>
              <a:t>66% of letters were mailed outside </a:t>
            </a:r>
          </a:p>
          <a:p>
            <a:pPr algn="ctr" eaLnBrk="1">
              <a:spcBef>
                <a:spcPct val="0"/>
              </a:spcBef>
              <a:buSzTx/>
              <a:buFontTx/>
              <a:buNone/>
            </a:pPr>
            <a:r>
              <a:rPr lang="en-US" altLang="en-US" sz="1800" dirty="0">
                <a:solidFill>
                  <a:schemeClr val="tx2">
                    <a:lumMod val="75000"/>
                  </a:schemeClr>
                </a:solidFill>
              </a:rPr>
              <a:t>the City of Rochester and hit a total of 14 counties!</a:t>
            </a:r>
          </a:p>
        </p:txBody>
      </p:sp>
    </p:spTree>
    <p:extLst>
      <p:ext uri="{BB962C8B-B14F-4D97-AF65-F5344CB8AC3E}">
        <p14:creationId xmlns:p14="http://schemas.microsoft.com/office/powerpoint/2010/main" val="3897827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down)">
                                      <p:cBhvr>
                                        <p:cTn id="23" dur="580">
                                          <p:stCondLst>
                                            <p:cond delay="0"/>
                                          </p:stCondLst>
                                        </p:cTn>
                                        <p:tgtEl>
                                          <p:spTgt spid="5">
                                            <p:txEl>
                                              <p:pRg st="1" end="1"/>
                                            </p:txEl>
                                          </p:spTgt>
                                        </p:tgtEl>
                                      </p:cBhvr>
                                    </p:animEffect>
                                    <p:anim calcmode="lin" valueType="num">
                                      <p:cBhvr>
                                        <p:cTn id="24"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xEl>
                                              <p:pRg st="1" end="1"/>
                                            </p:txEl>
                                          </p:spTgt>
                                        </p:tgtEl>
                                      </p:cBhvr>
                                      <p:to x="100000" y="60000"/>
                                    </p:animScale>
                                    <p:animScale>
                                      <p:cBhvr>
                                        <p:cTn id="30" dur="166" decel="50000">
                                          <p:stCondLst>
                                            <p:cond delay="676"/>
                                          </p:stCondLst>
                                        </p:cTn>
                                        <p:tgtEl>
                                          <p:spTgt spid="5">
                                            <p:txEl>
                                              <p:pRg st="1" end="1"/>
                                            </p:txEl>
                                          </p:spTgt>
                                        </p:tgtEl>
                                      </p:cBhvr>
                                      <p:to x="100000" y="100000"/>
                                    </p:animScale>
                                    <p:animScale>
                                      <p:cBhvr>
                                        <p:cTn id="31" dur="26">
                                          <p:stCondLst>
                                            <p:cond delay="1312"/>
                                          </p:stCondLst>
                                        </p:cTn>
                                        <p:tgtEl>
                                          <p:spTgt spid="5">
                                            <p:txEl>
                                              <p:pRg st="1" end="1"/>
                                            </p:txEl>
                                          </p:spTgt>
                                        </p:tgtEl>
                                      </p:cBhvr>
                                      <p:to x="100000" y="80000"/>
                                    </p:animScale>
                                    <p:animScale>
                                      <p:cBhvr>
                                        <p:cTn id="32" dur="166" decel="50000">
                                          <p:stCondLst>
                                            <p:cond delay="1338"/>
                                          </p:stCondLst>
                                        </p:cTn>
                                        <p:tgtEl>
                                          <p:spTgt spid="5">
                                            <p:txEl>
                                              <p:pRg st="1" end="1"/>
                                            </p:txEl>
                                          </p:spTgt>
                                        </p:tgtEl>
                                      </p:cBhvr>
                                      <p:to x="100000" y="100000"/>
                                    </p:animScale>
                                    <p:animScale>
                                      <p:cBhvr>
                                        <p:cTn id="33" dur="26">
                                          <p:stCondLst>
                                            <p:cond delay="1642"/>
                                          </p:stCondLst>
                                        </p:cTn>
                                        <p:tgtEl>
                                          <p:spTgt spid="5">
                                            <p:txEl>
                                              <p:pRg st="1" end="1"/>
                                            </p:txEl>
                                          </p:spTgt>
                                        </p:tgtEl>
                                      </p:cBhvr>
                                      <p:to x="100000" y="90000"/>
                                    </p:animScale>
                                    <p:animScale>
                                      <p:cBhvr>
                                        <p:cTn id="34" dur="166" decel="50000">
                                          <p:stCondLst>
                                            <p:cond delay="1668"/>
                                          </p:stCondLst>
                                        </p:cTn>
                                        <p:tgtEl>
                                          <p:spTgt spid="5">
                                            <p:txEl>
                                              <p:pRg st="1" end="1"/>
                                            </p:txEl>
                                          </p:spTgt>
                                        </p:tgtEl>
                                      </p:cBhvr>
                                      <p:to x="100000" y="100000"/>
                                    </p:animScale>
                                    <p:animScale>
                                      <p:cBhvr>
                                        <p:cTn id="35" dur="26">
                                          <p:stCondLst>
                                            <p:cond delay="1808"/>
                                          </p:stCondLst>
                                        </p:cTn>
                                        <p:tgtEl>
                                          <p:spTgt spid="5">
                                            <p:txEl>
                                              <p:pRg st="1" end="1"/>
                                            </p:txEl>
                                          </p:spTgt>
                                        </p:tgtEl>
                                      </p:cBhvr>
                                      <p:to x="100000" y="95000"/>
                                    </p:animScale>
                                    <p:animScale>
                                      <p:cBhvr>
                                        <p:cTn id="36" dur="166" decel="50000">
                                          <p:stCondLst>
                                            <p:cond delay="1834"/>
                                          </p:stCondLst>
                                        </p:cTn>
                                        <p:tgtEl>
                                          <p:spTgt spid="5">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7" name="Rectangle 12296"/>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857250"/>
            <a:ext cx="9144000" cy="5143500"/>
          </a:xfrm>
          <a:prstGeom prst="rect">
            <a:avLst/>
          </a:prstGeom>
          <a:solidFill>
            <a:schemeClr val="bg1"/>
          </a:solidFill>
          <a:ln>
            <a:noFill/>
          </a:ln>
          <a:effectLst/>
        </p:spPr>
      </p:sp>
      <p:sp>
        <p:nvSpPr>
          <p:cNvPr id="74" name="Rectangle 7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531268" y="3489723"/>
            <a:ext cx="5319161" cy="2225879"/>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5" name="Straight Connector 74"/>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3853715" y="4939565"/>
            <a:ext cx="48006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2293" name="Picture 21" descr="C&amp;C_Fence"/>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033" r="15249" b="-1"/>
          <a:stretch/>
        </p:blipFill>
        <p:spPr bwMode="auto">
          <a:xfrm>
            <a:off x="238226" y="2886075"/>
            <a:ext cx="3120339" cy="2873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25" descr="Trash_pickup"/>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r="3" b="7223"/>
          <a:stretch/>
        </p:blipFill>
        <p:spPr bwMode="auto">
          <a:xfrm>
            <a:off x="5681104" y="1081772"/>
            <a:ext cx="3231515" cy="22561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20" descr="Bulb_plantin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27371" r="3205"/>
          <a:stretch/>
        </p:blipFill>
        <p:spPr bwMode="auto">
          <a:xfrm>
            <a:off x="3479007" y="1081773"/>
            <a:ext cx="2081485" cy="22561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24" descr="4"/>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r="-1" b="28773"/>
          <a:stretch/>
        </p:blipFill>
        <p:spPr bwMode="auto">
          <a:xfrm>
            <a:off x="238226" y="1098550"/>
            <a:ext cx="3120339" cy="16668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9"/>
          <p:cNvSpPr>
            <a:spLocks noGrp="1" noRot="1" noChangeArrowheads="1"/>
          </p:cNvSpPr>
          <p:nvPr>
            <p:ph type="title"/>
          </p:nvPr>
        </p:nvSpPr>
        <p:spPr>
          <a:xfrm>
            <a:off x="3766366" y="3716965"/>
            <a:ext cx="4848965" cy="1137011"/>
          </a:xfrm>
        </p:spPr>
        <p:txBody>
          <a:bodyPr vert="horz" wrap="square" lIns="68580" tIns="34290" rIns="68580" bIns="34290" numCol="1" rtlCol="0" anchor="b" anchorCtr="0" compatLnSpc="1">
            <a:prstTxWarp prst="textNoShape">
              <a:avLst/>
            </a:prstTxWarp>
            <a:normAutofit/>
          </a:bodyPr>
          <a:lstStyle/>
          <a:p>
            <a:pPr>
              <a:lnSpc>
                <a:spcPct val="70000"/>
              </a:lnSpc>
            </a:pPr>
            <a:r>
              <a:rPr lang="en-US" altLang="en-US" dirty="0">
                <a:solidFill>
                  <a:schemeClr val="bg1"/>
                </a:solidFill>
              </a:rPr>
              <a:t>Residents taking back public space</a:t>
            </a:r>
          </a:p>
        </p:txBody>
      </p:sp>
    </p:spTree>
    <p:extLst>
      <p:ext uri="{BB962C8B-B14F-4D97-AF65-F5344CB8AC3E}">
        <p14:creationId xmlns:p14="http://schemas.microsoft.com/office/powerpoint/2010/main" val="3644916153"/>
      </p:ext>
    </p:extLst>
  </p:cSld>
  <p:clrMapOvr>
    <a:masterClrMapping/>
  </p:clrMapOvr>
  <p:transition spd="slow" advTm="10564">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ubtitle 2"/>
          <p:cNvSpPr>
            <a:spLocks noGrp="1"/>
          </p:cNvSpPr>
          <p:nvPr>
            <p:ph type="subTitle" idx="1"/>
          </p:nvPr>
        </p:nvSpPr>
        <p:spPr>
          <a:xfrm>
            <a:off x="5140325" y="3090863"/>
            <a:ext cx="3802063" cy="2289175"/>
          </a:xfrm>
          <a:solidFill>
            <a:srgbClr val="D8CCB1"/>
          </a:solidFill>
        </p:spPr>
        <p:txBody>
          <a:bodyPr anchor="ctr" anchorCtr="1"/>
          <a:lstStyle/>
          <a:p>
            <a:r>
              <a:rPr lang="en-US" sz="2400" b="1" dirty="0" smtClean="0"/>
              <a:t>Community </a:t>
            </a:r>
            <a:r>
              <a:rPr lang="en-US" sz="2400" b="1" dirty="0"/>
              <a:t>Safety as an Integral Component of Healthy Community Change</a:t>
            </a:r>
            <a:endParaRPr lang="en-US" sz="2400" dirty="0"/>
          </a:p>
          <a:p>
            <a:endParaRPr lang="en-US" sz="2400" b="1" dirty="0">
              <a:latin typeface="Calibri" charset="0"/>
            </a:endParaRPr>
          </a:p>
        </p:txBody>
      </p:sp>
      <p:pic>
        <p:nvPicPr>
          <p:cNvPr id="17410" name="Picture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2875" y="3090863"/>
            <a:ext cx="499745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072313" y="1554163"/>
            <a:ext cx="1870075"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361611" y="719822"/>
            <a:ext cx="2672217" cy="646331"/>
          </a:xfrm>
          <a:prstGeom prst="rect">
            <a:avLst/>
          </a:prstGeom>
          <a:solidFill>
            <a:schemeClr val="bg1">
              <a:lumMod val="75000"/>
            </a:schemeClr>
          </a:solidFill>
        </p:spPr>
        <p:txBody>
          <a:bodyPr wrap="square">
            <a:spAutoFit/>
          </a:bodyPr>
          <a:lstStyle/>
          <a:p>
            <a:pPr algn="r">
              <a:defRPr/>
            </a:pPr>
            <a:r>
              <a:rPr lang="en-US" dirty="0"/>
              <a:t>Healthy Neighborhoods Collaborative</a:t>
            </a:r>
            <a:endParaRPr lang="en-US" dirty="0">
              <a:solidFill>
                <a:schemeClr val="bg1"/>
              </a:solidFill>
              <a:latin typeface="Arial" panose="020B0604020202020204" pitchFamily="34" charset="0"/>
              <a:ea typeface="+mn-ea"/>
              <a:cs typeface="Arial" panose="020B0604020202020204" pitchFamily="34" charset="0"/>
            </a:endParaRPr>
          </a:p>
        </p:txBody>
      </p:sp>
      <p:sp>
        <p:nvSpPr>
          <p:cNvPr id="9" name="Rectangle 8"/>
          <p:cNvSpPr/>
          <p:nvPr/>
        </p:nvSpPr>
        <p:spPr>
          <a:xfrm>
            <a:off x="142875" y="2816225"/>
            <a:ext cx="4997450" cy="285750"/>
          </a:xfrm>
          <a:prstGeom prst="rect">
            <a:avLst/>
          </a:prstGeom>
          <a:solidFill>
            <a:srgbClr val="F89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140325" y="2816225"/>
            <a:ext cx="3802063" cy="274638"/>
          </a:xfrm>
          <a:prstGeom prst="rect">
            <a:avLst/>
          </a:prstGeom>
          <a:solidFill>
            <a:srgbClr val="F161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415" name="Picture 4"/>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928688"/>
            <a:ext cx="51403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5-12 walk 1.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43000" y="857250"/>
            <a:ext cx="714375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Grp="1" noRot="1" noChangeArrowheads="1"/>
          </p:cNvSpPr>
          <p:nvPr>
            <p:ph type="title"/>
          </p:nvPr>
        </p:nvSpPr>
        <p:spPr>
          <a:xfrm>
            <a:off x="1597820" y="5257801"/>
            <a:ext cx="6403181" cy="788194"/>
          </a:xfrm>
          <a:solidFill>
            <a:schemeClr val="bg1"/>
          </a:solidFill>
        </p:spPr>
        <p:txBody>
          <a:bodyPr>
            <a:normAutofit/>
          </a:bodyPr>
          <a:lstStyle/>
          <a:p>
            <a:pPr algn="ctr" eaLnBrk="1" hangingPunct="1"/>
            <a:r>
              <a:rPr lang="en-US" altLang="en-US" sz="2400" dirty="0"/>
              <a:t>Walking for health in </a:t>
            </a:r>
            <a:r>
              <a:rPr lang="en-US" altLang="en-US" sz="2400" dirty="0">
                <a:solidFill>
                  <a:srgbClr val="FF0000"/>
                </a:solidFill>
              </a:rPr>
              <a:t>OUR</a:t>
            </a:r>
            <a:r>
              <a:rPr lang="en-US" altLang="en-US" sz="2400" dirty="0"/>
              <a:t> community might look a little different</a:t>
            </a:r>
          </a:p>
        </p:txBody>
      </p:sp>
      <p:pic>
        <p:nvPicPr>
          <p:cNvPr id="6" name="Picture 14" descr="C:\Users\Miguel's Office\Desktop\Ibero\work photos\145.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829301" y="1314450"/>
            <a:ext cx="1985210" cy="12858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323725"/>
      </p:ext>
    </p:extLst>
  </p:cSld>
  <p:clrMapOvr>
    <a:masterClrMapping/>
  </p:clrMapOvr>
  <p:transition spd="slow" advTm="25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6-9 walk 14.jpg"/>
          <p:cNvPicPr>
            <a:picLocks noChangeAspect="1"/>
          </p:cNvPicPr>
          <p:nvPr/>
        </p:nvPicPr>
        <p:blipFill>
          <a:blip r:embed="rId3" cstate="print"/>
          <a:srcRect/>
          <a:stretch>
            <a:fillRect/>
          </a:stretch>
        </p:blipFill>
        <p:spPr bwMode="auto">
          <a:xfrm>
            <a:off x="4143375" y="857250"/>
            <a:ext cx="3857625" cy="5143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5" descr="Walk3"/>
          <p:cNvPicPr>
            <a:picLocks noChangeAspect="1" noChangeArrowheads="1"/>
          </p:cNvPicPr>
          <p:nvPr/>
        </p:nvPicPr>
        <p:blipFill>
          <a:blip r:embed="rId4" cstate="print"/>
          <a:srcRect/>
          <a:stretch>
            <a:fillRect/>
          </a:stretch>
        </p:blipFill>
        <p:spPr bwMode="auto">
          <a:xfrm>
            <a:off x="1485901" y="3543301"/>
            <a:ext cx="3150394" cy="23645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7" descr="Walk1"/>
          <p:cNvPicPr>
            <a:picLocks noChangeAspect="1" noChangeArrowheads="1"/>
          </p:cNvPicPr>
          <p:nvPr/>
        </p:nvPicPr>
        <p:blipFill>
          <a:blip r:embed="rId5" cstate="print"/>
          <a:srcRect/>
          <a:stretch>
            <a:fillRect/>
          </a:stretch>
        </p:blipFill>
        <p:spPr bwMode="auto">
          <a:xfrm>
            <a:off x="5543550" y="4171950"/>
            <a:ext cx="2286000" cy="171579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2" descr="InsertedImage.jpg"/>
          <p:cNvPicPr>
            <a:picLocks noChangeAspect="1"/>
          </p:cNvPicPr>
          <p:nvPr/>
        </p:nvPicPr>
        <p:blipFill>
          <a:blip r:embed="rId6" cstate="email">
            <a:extLst>
              <a:ext uri="{28A0092B-C50C-407E-A947-70E740481C1C}">
                <a14:useLocalDpi xmlns:a14="http://schemas.microsoft.com/office/drawing/2010/main" val="0"/>
              </a:ext>
            </a:extLst>
          </a:blip>
          <a:srcRect l="385" r="385"/>
          <a:stretch>
            <a:fillRect/>
          </a:stretch>
        </p:blipFill>
        <p:spPr bwMode="auto">
          <a:xfrm>
            <a:off x="1301826" y="1331596"/>
            <a:ext cx="3338550" cy="228300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172708"/>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4" name="Rectangle 5018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857250"/>
            <a:ext cx="9144000" cy="5143500"/>
          </a:xfrm>
          <a:prstGeom prst="rect">
            <a:avLst/>
          </a:prstGeom>
          <a:solidFill>
            <a:schemeClr val="bg1"/>
          </a:solidFill>
          <a:ln>
            <a:noFill/>
          </a:ln>
          <a:effectLst/>
        </p:spPr>
      </p:sp>
      <p:sp>
        <p:nvSpPr>
          <p:cNvPr id="73" name="Rectangle 72"/>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531268" y="3489723"/>
            <a:ext cx="5319161" cy="2225879"/>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kern="0" dirty="0">
              <a:solidFill>
                <a:sysClr val="windowText" lastClr="000000"/>
              </a:solidFill>
            </a:endParaRPr>
          </a:p>
        </p:txBody>
      </p:sp>
      <p:cxnSp>
        <p:nvCxnSpPr>
          <p:cNvPr id="74" name="Straight Connector 73"/>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3853715" y="4939565"/>
            <a:ext cx="48006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0180" name="Picture 16" descr="Playground build 2"/>
          <p:cNvPicPr>
            <a:picLocks noChangeAspect="1" noChangeArrowheads="1"/>
          </p:cNvPicPr>
          <p:nvPr/>
        </p:nvPicPr>
        <p:blipFill rotWithShape="1">
          <a:blip r:embed="rId2"/>
          <a:srcRect r="-1" b="2671"/>
          <a:stretch/>
        </p:blipFill>
        <p:spPr bwMode="auto">
          <a:xfrm>
            <a:off x="238226" y="3489325"/>
            <a:ext cx="3120339" cy="2270125"/>
          </a:xfrm>
          <a:prstGeom prst="rect">
            <a:avLst/>
          </a:prstGeom>
          <a:noFill/>
        </p:spPr>
      </p:pic>
      <p:pic>
        <p:nvPicPr>
          <p:cNvPr id="50178" name="Picture 8" descr="Playground build"/>
          <p:cNvPicPr>
            <a:picLocks noChangeAspect="1" noChangeArrowheads="1"/>
          </p:cNvPicPr>
          <p:nvPr/>
        </p:nvPicPr>
        <p:blipFill rotWithShape="1">
          <a:blip r:embed="rId3"/>
          <a:srcRect l="5163" r="6214"/>
          <a:stretch/>
        </p:blipFill>
        <p:spPr bwMode="auto">
          <a:xfrm>
            <a:off x="3479216" y="1098550"/>
            <a:ext cx="2654982" cy="2239364"/>
          </a:xfrm>
          <a:prstGeom prst="rect">
            <a:avLst/>
          </a:prstGeom>
          <a:noFill/>
        </p:spPr>
      </p:pic>
      <p:pic>
        <p:nvPicPr>
          <p:cNvPr id="50182" name="Picture 10" descr="Playground setup"/>
          <p:cNvPicPr>
            <a:picLocks noChangeAspect="1" noChangeArrowheads="1"/>
          </p:cNvPicPr>
          <p:nvPr/>
        </p:nvPicPr>
        <p:blipFill rotWithShape="1">
          <a:blip r:embed="rId4"/>
          <a:srcRect l="3574" r="7912"/>
          <a:stretch/>
        </p:blipFill>
        <p:spPr bwMode="auto">
          <a:xfrm>
            <a:off x="6261427" y="1098550"/>
            <a:ext cx="2651693" cy="2239364"/>
          </a:xfrm>
          <a:prstGeom prst="rect">
            <a:avLst/>
          </a:prstGeom>
          <a:noFill/>
        </p:spPr>
      </p:pic>
      <p:pic>
        <p:nvPicPr>
          <p:cNvPr id="50181" name="Picture 14" descr="Playground setup 2"/>
          <p:cNvPicPr>
            <a:picLocks noChangeAspect="1" noChangeArrowheads="1"/>
          </p:cNvPicPr>
          <p:nvPr/>
        </p:nvPicPr>
        <p:blipFill rotWithShape="1">
          <a:blip r:embed="rId5"/>
          <a:srcRect r="-2" b="2465"/>
          <a:stretch/>
        </p:blipFill>
        <p:spPr bwMode="auto">
          <a:xfrm>
            <a:off x="238227" y="1098550"/>
            <a:ext cx="3113761" cy="2270126"/>
          </a:xfrm>
          <a:prstGeom prst="rect">
            <a:avLst/>
          </a:prstGeom>
          <a:noFill/>
        </p:spPr>
      </p:pic>
      <p:sp>
        <p:nvSpPr>
          <p:cNvPr id="50177" name="Title 1"/>
          <p:cNvSpPr>
            <a:spLocks noGrp="1"/>
          </p:cNvSpPr>
          <p:nvPr>
            <p:ph type="title"/>
          </p:nvPr>
        </p:nvSpPr>
        <p:spPr>
          <a:xfrm>
            <a:off x="3766366" y="3716965"/>
            <a:ext cx="4848965" cy="1137011"/>
          </a:xfrm>
        </p:spPr>
        <p:txBody>
          <a:bodyPr vert="horz" wrap="square" lIns="68580" tIns="34290" rIns="68580" bIns="34290" numCol="1" rtlCol="0" anchor="b" anchorCtr="0" compatLnSpc="1">
            <a:prstTxWarp prst="textNoShape">
              <a:avLst/>
            </a:prstTxWarp>
            <a:normAutofit/>
          </a:bodyPr>
          <a:lstStyle/>
          <a:p>
            <a:pPr>
              <a:spcAft>
                <a:spcPts val="1350"/>
              </a:spcAft>
            </a:pPr>
            <a:r>
              <a:rPr lang="en-US" dirty="0" err="1">
                <a:solidFill>
                  <a:schemeClr val="bg1"/>
                </a:solidFill>
              </a:rPr>
              <a:t>Conkey</a:t>
            </a:r>
            <a:r>
              <a:rPr lang="en-US" dirty="0">
                <a:solidFill>
                  <a:schemeClr val="bg1"/>
                </a:solidFill>
              </a:rPr>
              <a:t> Corner Playground – Community build</a:t>
            </a:r>
          </a:p>
        </p:txBody>
      </p:sp>
    </p:spTree>
    <p:extLst>
      <p:ext uri="{BB962C8B-B14F-4D97-AF65-F5344CB8AC3E}">
        <p14:creationId xmlns:p14="http://schemas.microsoft.com/office/powerpoint/2010/main" val="11976706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8" name="Rectangle 62477"/>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857250"/>
            <a:ext cx="9144000" cy="5143500"/>
          </a:xfrm>
          <a:prstGeom prst="rect">
            <a:avLst/>
          </a:prstGeom>
          <a:solidFill>
            <a:schemeClr val="bg1"/>
          </a:solidFill>
          <a:ln>
            <a:noFill/>
          </a:ln>
          <a:effectLst/>
        </p:spPr>
      </p:sp>
      <p:sp>
        <p:nvSpPr>
          <p:cNvPr id="143" name="Rectangle 142"/>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531268" y="3489723"/>
            <a:ext cx="5319161" cy="2225879"/>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kern="0" dirty="0">
              <a:solidFill>
                <a:sysClr val="windowText" lastClr="000000"/>
              </a:solidFill>
            </a:endParaRPr>
          </a:p>
        </p:txBody>
      </p:sp>
      <p:cxnSp>
        <p:nvCxnSpPr>
          <p:cNvPr id="144" name="Straight Connector 143"/>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3853715" y="4939565"/>
            <a:ext cx="48006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Playground Finished"/>
          <p:cNvPicPr>
            <a:picLocks noChangeAspect="1" noChangeArrowheads="1"/>
          </p:cNvPicPr>
          <p:nvPr/>
        </p:nvPicPr>
        <p:blipFill rotWithShape="1">
          <a:blip r:embed="rId3"/>
          <a:srcRect t="866" r="-1" b="1805"/>
          <a:stretch/>
        </p:blipFill>
        <p:spPr bwMode="auto">
          <a:xfrm>
            <a:off x="238226" y="3489325"/>
            <a:ext cx="3120339" cy="2270125"/>
          </a:xfrm>
          <a:prstGeom prst="rect">
            <a:avLst/>
          </a:prstGeom>
          <a:noFill/>
        </p:spPr>
      </p:pic>
      <p:pic>
        <p:nvPicPr>
          <p:cNvPr id="15365" name="Picture 6" descr="playground2.jpg"/>
          <p:cNvPicPr>
            <a:picLocks noChangeAspect="1"/>
          </p:cNvPicPr>
          <p:nvPr/>
        </p:nvPicPr>
        <p:blipFill rotWithShape="1">
          <a:blip r:embed="rId4" cstate="email">
            <a:extLst>
              <a:ext uri="{28A0092B-C50C-407E-A947-70E740481C1C}">
                <a14:useLocalDpi xmlns:a14="http://schemas.microsoft.com/office/drawing/2010/main" val="0"/>
              </a:ext>
            </a:extLst>
          </a:blip>
          <a:srcRect l="7929" r="3154" b="3"/>
          <a:stretch/>
        </p:blipFill>
        <p:spPr bwMode="auto">
          <a:xfrm>
            <a:off x="3479216" y="1098550"/>
            <a:ext cx="2654982" cy="22393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8" descr="playground4.jpg"/>
          <p:cNvPicPr>
            <a:picLocks noChangeAspect="1"/>
          </p:cNvPicPr>
          <p:nvPr/>
        </p:nvPicPr>
        <p:blipFill rotWithShape="1">
          <a:blip r:embed="rId5" cstate="email">
            <a:extLst>
              <a:ext uri="{28A0092B-C50C-407E-A947-70E740481C1C}">
                <a14:useLocalDpi xmlns:a14="http://schemas.microsoft.com/office/drawing/2010/main" val="0"/>
              </a:ext>
            </a:extLst>
          </a:blip>
          <a:srcRect r="11193" b="3"/>
          <a:stretch/>
        </p:blipFill>
        <p:spPr bwMode="auto">
          <a:xfrm>
            <a:off x="6261427" y="1098550"/>
            <a:ext cx="2651693" cy="22393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Content Placeholder 3"/>
          <p:cNvPicPr>
            <a:picLocks noChangeAspect="1"/>
          </p:cNvPicPr>
          <p:nvPr/>
        </p:nvPicPr>
        <p:blipFill rotWithShape="1">
          <a:blip r:embed="rId6" cstate="email">
            <a:extLst>
              <a:ext uri="{28A0092B-C50C-407E-A947-70E740481C1C}">
                <a14:useLocalDpi xmlns:a14="http://schemas.microsoft.com/office/drawing/2010/main" val="0"/>
              </a:ext>
            </a:extLst>
          </a:blip>
          <a:srcRect l="7537" r="903" b="-4"/>
          <a:stretch/>
        </p:blipFill>
        <p:spPr>
          <a:xfrm>
            <a:off x="238227" y="1098550"/>
            <a:ext cx="3113761" cy="2270126"/>
          </a:xfrm>
          <a:prstGeom prst="rect">
            <a:avLst/>
          </a:prstGeom>
        </p:spPr>
      </p:pic>
      <p:sp>
        <p:nvSpPr>
          <p:cNvPr id="62470" name="Rectangle 6"/>
          <p:cNvSpPr>
            <a:spLocks noGrp="1" noRot="1" noChangeArrowheads="1"/>
          </p:cNvSpPr>
          <p:nvPr>
            <p:ph type="title"/>
          </p:nvPr>
        </p:nvSpPr>
        <p:spPr>
          <a:xfrm>
            <a:off x="3766366" y="3716965"/>
            <a:ext cx="4848965" cy="1137011"/>
          </a:xfrm>
        </p:spPr>
        <p:txBody>
          <a:bodyPr vert="horz" wrap="square" lIns="68580" tIns="34290" rIns="68580" bIns="34290" numCol="1" rtlCol="0" anchor="b" anchorCtr="0" compatLnSpc="1">
            <a:prstTxWarp prst="textNoShape">
              <a:avLst/>
            </a:prstTxWarp>
            <a:normAutofit/>
          </a:bodyPr>
          <a:lstStyle/>
          <a:p>
            <a:pPr>
              <a:defRPr/>
            </a:pPr>
            <a:r>
              <a:rPr lang="en-US" sz="3000" dirty="0" err="1">
                <a:solidFill>
                  <a:schemeClr val="bg1"/>
                </a:solidFill>
              </a:rPr>
              <a:t>Conkey</a:t>
            </a:r>
            <a:r>
              <a:rPr lang="en-US" sz="3000" dirty="0">
                <a:solidFill>
                  <a:schemeClr val="bg1"/>
                </a:solidFill>
              </a:rPr>
              <a:t> Corner Park Est. 2008</a:t>
            </a:r>
            <a:br>
              <a:rPr lang="en-US" sz="3000" dirty="0">
                <a:solidFill>
                  <a:schemeClr val="bg1"/>
                </a:solidFill>
              </a:rPr>
            </a:br>
            <a:r>
              <a:rPr lang="en-US" sz="3000" dirty="0">
                <a:solidFill>
                  <a:schemeClr val="bg1"/>
                </a:solidFill>
              </a:rPr>
              <a:t>Playground Est. 2010</a:t>
            </a:r>
          </a:p>
        </p:txBody>
      </p:sp>
    </p:spTree>
    <p:extLst>
      <p:ext uri="{BB962C8B-B14F-4D97-AF65-F5344CB8AC3E}">
        <p14:creationId xmlns:p14="http://schemas.microsoft.com/office/powerpoint/2010/main" val="1911012456"/>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t="24283" b="718"/>
          <a:stretch/>
        </p:blipFill>
        <p:spPr>
          <a:xfrm>
            <a:off x="15" y="857257"/>
            <a:ext cx="9143985" cy="5143493"/>
          </a:xfrm>
          <a:prstGeom prst="rect">
            <a:avLst/>
          </a:prstGeom>
        </p:spPr>
      </p:pic>
      <p:sp>
        <p:nvSpPr>
          <p:cNvPr id="11" name="Rectangle 6"/>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421982"/>
            <a:ext cx="3457575" cy="9929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kern="0">
              <a:solidFill>
                <a:sysClr val="windowText" lastClr="000000"/>
              </a:solidFill>
            </a:endParaRPr>
          </a:p>
        </p:txBody>
      </p:sp>
      <p:sp>
        <p:nvSpPr>
          <p:cNvPr id="2" name="Title 1"/>
          <p:cNvSpPr>
            <a:spLocks noGrp="1"/>
          </p:cNvSpPr>
          <p:nvPr>
            <p:ph type="title"/>
          </p:nvPr>
        </p:nvSpPr>
        <p:spPr>
          <a:xfrm>
            <a:off x="587502" y="4500563"/>
            <a:ext cx="2791492" cy="800100"/>
          </a:xfrm>
          <a:prstGeom prst="rect">
            <a:avLst/>
          </a:prstGeom>
          <a:noFill/>
          <a:ln w="174625" cap="sq" cmpd="thinThick">
            <a:noFill/>
            <a:miter lim="800000"/>
          </a:ln>
        </p:spPr>
        <p:txBody>
          <a:bodyPr>
            <a:normAutofit/>
          </a:bodyPr>
          <a:lstStyle/>
          <a:p>
            <a:pPr algn="r"/>
            <a:r>
              <a:rPr lang="en-US" sz="2100">
                <a:solidFill>
                  <a:schemeClr val="bg1"/>
                </a:solidFill>
              </a:rPr>
              <a:t>Annual Harvest Festival</a:t>
            </a:r>
          </a:p>
        </p:txBody>
      </p:sp>
    </p:spTree>
    <p:extLst>
      <p:ext uri="{BB962C8B-B14F-4D97-AF65-F5344CB8AC3E}">
        <p14:creationId xmlns:p14="http://schemas.microsoft.com/office/powerpoint/2010/main" val="10294407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96" name="Rectangle 27665"/>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857250"/>
            <a:ext cx="9144000" cy="5143500"/>
          </a:xfrm>
          <a:prstGeom prst="rect">
            <a:avLst/>
          </a:prstGeom>
          <a:solidFill>
            <a:schemeClr val="bg1"/>
          </a:solidFill>
          <a:ln>
            <a:noFill/>
          </a:ln>
          <a:effectLst/>
        </p:spPr>
      </p:sp>
      <p:sp>
        <p:nvSpPr>
          <p:cNvPr id="147" name="Rectangle 146"/>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531268" y="3489723"/>
            <a:ext cx="5319161" cy="2225879"/>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kern="0" dirty="0">
              <a:solidFill>
                <a:sysClr val="windowText" lastClr="000000"/>
              </a:solidFill>
            </a:endParaRPr>
          </a:p>
        </p:txBody>
      </p:sp>
      <p:cxnSp>
        <p:nvCxnSpPr>
          <p:cNvPr id="148" name="Straight Connector 147"/>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3853715" y="4939565"/>
            <a:ext cx="48006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7659" name="Content Placeholder 8"/>
          <p:cNvPicPr>
            <a:picLocks noChangeAspect="1"/>
          </p:cNvPicPr>
          <p:nvPr/>
        </p:nvPicPr>
        <p:blipFill rotWithShape="1">
          <a:blip r:embed="rId3"/>
          <a:srcRect l="25906" r="23883" b="-1"/>
          <a:stretch/>
        </p:blipFill>
        <p:spPr>
          <a:xfrm>
            <a:off x="238226" y="1098550"/>
            <a:ext cx="3120339" cy="4660901"/>
          </a:xfrm>
          <a:prstGeom prst="rect">
            <a:avLst/>
          </a:prstGeom>
        </p:spPr>
      </p:pic>
      <p:pic>
        <p:nvPicPr>
          <p:cNvPr id="27653" name="Content Placeholder 3"/>
          <p:cNvPicPr>
            <a:picLocks noChangeAspect="1"/>
          </p:cNvPicPr>
          <p:nvPr/>
        </p:nvPicPr>
        <p:blipFill rotWithShape="1">
          <a:blip r:embed="rId4"/>
          <a:srcRect l="11080" r="3" b="3"/>
          <a:stretch/>
        </p:blipFill>
        <p:spPr>
          <a:xfrm>
            <a:off x="3479216" y="1098550"/>
            <a:ext cx="2654982" cy="2239364"/>
          </a:xfrm>
          <a:prstGeom prst="rect">
            <a:avLst/>
          </a:prstGeom>
        </p:spPr>
      </p:pic>
      <p:pic>
        <p:nvPicPr>
          <p:cNvPr id="27656" name="Content Placeholder 8"/>
          <p:cNvPicPr>
            <a:picLocks noChangeAspect="1"/>
          </p:cNvPicPr>
          <p:nvPr/>
        </p:nvPicPr>
        <p:blipFill rotWithShape="1">
          <a:blip r:embed="rId5"/>
          <a:srcRect l="8250" r="2943" b="3"/>
          <a:stretch/>
        </p:blipFill>
        <p:spPr>
          <a:xfrm>
            <a:off x="6261427" y="1098550"/>
            <a:ext cx="2651693" cy="2239364"/>
          </a:xfrm>
          <a:prstGeom prst="rect">
            <a:avLst/>
          </a:prstGeom>
        </p:spPr>
      </p:pic>
      <p:sp>
        <p:nvSpPr>
          <p:cNvPr id="2" name="Title 1"/>
          <p:cNvSpPr>
            <a:spLocks noGrp="1"/>
          </p:cNvSpPr>
          <p:nvPr>
            <p:ph type="title"/>
          </p:nvPr>
        </p:nvSpPr>
        <p:spPr>
          <a:xfrm>
            <a:off x="3766366" y="3716965"/>
            <a:ext cx="4848965" cy="1137011"/>
          </a:xfrm>
        </p:spPr>
        <p:txBody>
          <a:bodyPr vert="horz" wrap="square" lIns="68580" tIns="34290" rIns="68580" bIns="34290" numCol="1" rtlCol="0" anchor="b" anchorCtr="0" compatLnSpc="1">
            <a:prstTxWarp prst="textNoShape">
              <a:avLst/>
            </a:prstTxWarp>
            <a:normAutofit/>
          </a:bodyPr>
          <a:lstStyle/>
          <a:p>
            <a:pPr>
              <a:defRPr/>
            </a:pPr>
            <a:r>
              <a:rPr lang="en-US" sz="3600" dirty="0">
                <a:solidFill>
                  <a:schemeClr val="bg1"/>
                </a:solidFill>
              </a:rPr>
              <a:t>New Development:</a:t>
            </a:r>
            <a:br>
              <a:rPr lang="en-US" sz="3600" dirty="0">
                <a:solidFill>
                  <a:schemeClr val="bg1"/>
                </a:solidFill>
              </a:rPr>
            </a:br>
            <a:r>
              <a:rPr lang="en-US" sz="3600" dirty="0">
                <a:solidFill>
                  <a:schemeClr val="bg1"/>
                </a:solidFill>
              </a:rPr>
              <a:t>El Camino Estates</a:t>
            </a:r>
          </a:p>
        </p:txBody>
      </p:sp>
    </p:spTree>
    <p:extLst>
      <p:ext uri="{BB962C8B-B14F-4D97-AF65-F5344CB8AC3E}">
        <p14:creationId xmlns:p14="http://schemas.microsoft.com/office/powerpoint/2010/main" val="4202240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9" name="Rectangle 6451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857250"/>
            <a:ext cx="9144000" cy="5143500"/>
          </a:xfrm>
          <a:prstGeom prst="rect">
            <a:avLst/>
          </a:prstGeom>
          <a:solidFill>
            <a:schemeClr val="bg1"/>
          </a:solidFill>
          <a:ln>
            <a:noFill/>
          </a:ln>
          <a:effectLst/>
        </p:spPr>
      </p:sp>
      <p:sp>
        <p:nvSpPr>
          <p:cNvPr id="72" name="Rounded Rectangle 9"/>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531268" y="3489723"/>
            <a:ext cx="5319161" cy="2225879"/>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kern="0">
              <a:solidFill>
                <a:sysClr val="windowText" lastClr="000000"/>
              </a:solidFill>
            </a:endParaRPr>
          </a:p>
        </p:txBody>
      </p:sp>
      <p:cxnSp>
        <p:nvCxnSpPr>
          <p:cNvPr id="73" name="Straight Connector 72"/>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3853715" y="4939565"/>
            <a:ext cx="48006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64517" name="Picture 9" descr="El Camino Trail 2"/>
          <p:cNvPicPr>
            <a:picLocks noChangeAspect="1" noChangeArrowheads="1"/>
          </p:cNvPicPr>
          <p:nvPr/>
        </p:nvPicPr>
        <p:blipFill rotWithShape="1">
          <a:blip r:embed="rId2"/>
          <a:srcRect t="548" r="-1" b="2447"/>
          <a:stretch/>
        </p:blipFill>
        <p:spPr bwMode="auto">
          <a:xfrm>
            <a:off x="238226" y="3489325"/>
            <a:ext cx="3120339" cy="2270125"/>
          </a:xfrm>
          <a:prstGeom prst="rect">
            <a:avLst/>
          </a:prstGeom>
          <a:noFill/>
        </p:spPr>
      </p:pic>
      <p:pic>
        <p:nvPicPr>
          <p:cNvPr id="64516" name="Picture 8" descr="El Camino trail 3"/>
          <p:cNvPicPr>
            <a:picLocks noChangeAspect="1" noChangeArrowheads="1"/>
          </p:cNvPicPr>
          <p:nvPr/>
        </p:nvPicPr>
        <p:blipFill rotWithShape="1">
          <a:blip r:embed="rId3"/>
          <a:srcRect t="27188" r="2" b="17237"/>
          <a:stretch/>
        </p:blipFill>
        <p:spPr bwMode="auto">
          <a:xfrm>
            <a:off x="3490722" y="1081772"/>
            <a:ext cx="5412814" cy="2256141"/>
          </a:xfrm>
          <a:prstGeom prst="rect">
            <a:avLst/>
          </a:prstGeom>
          <a:noFill/>
        </p:spPr>
      </p:pic>
      <p:pic>
        <p:nvPicPr>
          <p:cNvPr id="64515" name="Picture 6" descr="El Camino Trail 1"/>
          <p:cNvPicPr>
            <a:picLocks noChangeAspect="1" noChangeArrowheads="1"/>
          </p:cNvPicPr>
          <p:nvPr/>
        </p:nvPicPr>
        <p:blipFill rotWithShape="1">
          <a:blip r:embed="rId4"/>
          <a:srcRect r="-1" b="2278"/>
          <a:stretch/>
        </p:blipFill>
        <p:spPr bwMode="auto">
          <a:xfrm>
            <a:off x="238226" y="1081772"/>
            <a:ext cx="3120339" cy="2286903"/>
          </a:xfrm>
          <a:prstGeom prst="rect">
            <a:avLst/>
          </a:prstGeom>
          <a:noFill/>
        </p:spPr>
      </p:pic>
      <p:sp>
        <p:nvSpPr>
          <p:cNvPr id="64513" name="Title 1"/>
          <p:cNvSpPr>
            <a:spLocks noGrp="1"/>
          </p:cNvSpPr>
          <p:nvPr>
            <p:ph type="title"/>
          </p:nvPr>
        </p:nvSpPr>
        <p:spPr>
          <a:xfrm>
            <a:off x="3766366" y="3716965"/>
            <a:ext cx="4848965" cy="1137011"/>
          </a:xfrm>
        </p:spPr>
        <p:txBody>
          <a:bodyPr vert="horz" wrap="square" lIns="68580" tIns="34290" rIns="68580" bIns="34290" numCol="1" rtlCol="0" anchor="b" anchorCtr="0" compatLnSpc="1">
            <a:prstTxWarp prst="textNoShape">
              <a:avLst/>
            </a:prstTxWarp>
            <a:normAutofit/>
          </a:bodyPr>
          <a:lstStyle/>
          <a:p>
            <a:pPr algn="ctr"/>
            <a:r>
              <a:rPr lang="en-US" sz="3600" dirty="0">
                <a:solidFill>
                  <a:schemeClr val="bg1"/>
                </a:solidFill>
              </a:rPr>
              <a:t>El Camino Trail</a:t>
            </a:r>
          </a:p>
        </p:txBody>
      </p:sp>
      <p:pic>
        <p:nvPicPr>
          <p:cNvPr id="3" name="Picture 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172971" y="4256139"/>
            <a:ext cx="596723" cy="586435"/>
          </a:xfrm>
          <a:prstGeom prst="rect">
            <a:avLst/>
          </a:prstGeom>
        </p:spPr>
      </p:pic>
    </p:spTree>
    <p:extLst>
      <p:ext uri="{BB962C8B-B14F-4D97-AF65-F5344CB8AC3E}">
        <p14:creationId xmlns:p14="http://schemas.microsoft.com/office/powerpoint/2010/main" val="30939941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l="19243" r="16321" b="2"/>
          <a:stretch/>
        </p:blipFill>
        <p:spPr>
          <a:xfrm>
            <a:off x="241221" y="1097633"/>
            <a:ext cx="2846070" cy="2948234"/>
          </a:xfrm>
          <a:prstGeom prst="rect">
            <a:avLst/>
          </a:prstGeom>
        </p:spPr>
      </p:pic>
      <p:pic>
        <p:nvPicPr>
          <p:cNvPr id="12" name="Picture 4"/>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67902" b="-1"/>
          <a:stretch/>
        </p:blipFill>
        <p:spPr bwMode="auto">
          <a:xfrm>
            <a:off x="3148789" y="1097633"/>
            <a:ext cx="2846070" cy="29482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p:cNvPicPr>
            <a:picLocks noGrp="1" noChangeAspect="1"/>
          </p:cNvPicPr>
          <p:nvPr>
            <p:ph idx="4294967295"/>
          </p:nvPr>
        </p:nvPicPr>
        <p:blipFill rotWithShape="1">
          <a:blip r:embed="rId4"/>
          <a:srcRect l="23781" r="3817" b="-2"/>
          <a:stretch/>
        </p:blipFill>
        <p:spPr>
          <a:xfrm>
            <a:off x="6056357" y="1097633"/>
            <a:ext cx="2846070" cy="2948234"/>
          </a:xfrm>
          <a:prstGeom prst="rect">
            <a:avLst/>
          </a:prstGeom>
        </p:spPr>
      </p:pic>
      <p:cxnSp>
        <p:nvCxnSpPr>
          <p:cNvPr id="16" name="Straight Connector 15"/>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731520" y="5191280"/>
            <a:ext cx="76809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579244" y="4272324"/>
            <a:ext cx="1985160" cy="692497"/>
          </a:xfrm>
          <a:prstGeom prst="rect">
            <a:avLst/>
          </a:prstGeom>
          <a:noFill/>
        </p:spPr>
        <p:txBody>
          <a:bodyPr wrap="none" lIns="68580" tIns="34290" rIns="68580" bIns="34290">
            <a:spAutoFit/>
          </a:bodyPr>
          <a:lstStyle/>
          <a:p>
            <a:pPr algn="ctr" defTabSz="685800" eaLnBrk="1" fontAlgn="auto" hangingPunct="1">
              <a:spcBef>
                <a:spcPts val="0"/>
              </a:spcBef>
              <a:spcAft>
                <a:spcPts val="0"/>
              </a:spcAft>
              <a:defRPr/>
            </a:pPr>
            <a:r>
              <a:rPr lang="en-US" sz="4050" kern="0" dirty="0">
                <a:ln w="0"/>
                <a:solidFill>
                  <a:schemeClr val="accent1"/>
                </a:solidFill>
                <a:effectLst>
                  <a:outerShdw blurRad="38100" dist="25400" dir="5400000" algn="ctr" rotWithShape="0">
                    <a:srgbClr val="6E747A">
                      <a:alpha val="43000"/>
                    </a:srgbClr>
                  </a:outerShdw>
                </a:effectLst>
              </a:rPr>
              <a:t>5k Walk</a:t>
            </a:r>
          </a:p>
        </p:txBody>
      </p:sp>
    </p:spTree>
    <p:extLst>
      <p:ext uri="{BB962C8B-B14F-4D97-AF65-F5344CB8AC3E}">
        <p14:creationId xmlns:p14="http://schemas.microsoft.com/office/powerpoint/2010/main" val="9378657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02128" y="2297803"/>
            <a:ext cx="2340516" cy="3133745"/>
          </a:xfrm>
          <a:prstGeom prst="rect">
            <a:avLst/>
          </a:prstGeom>
          <a:ln w="38100">
            <a:solidFill>
              <a:schemeClr val="tx1"/>
            </a:solidFill>
          </a:ln>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r="13228"/>
          <a:stretch/>
        </p:blipFill>
        <p:spPr>
          <a:xfrm>
            <a:off x="5049605" y="2297803"/>
            <a:ext cx="3625641" cy="2729204"/>
          </a:xfrm>
          <a:prstGeom prst="rect">
            <a:avLst/>
          </a:prstGeom>
          <a:ln w="38100">
            <a:solidFill>
              <a:schemeClr val="tx1"/>
            </a:solidFill>
          </a:ln>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val="0"/>
              </a:ext>
            </a:extLst>
          </a:blip>
          <a:srcRect t="34768" b="13079"/>
          <a:stretch/>
        </p:blipFill>
        <p:spPr>
          <a:xfrm>
            <a:off x="2783345" y="3889899"/>
            <a:ext cx="2227524" cy="1548945"/>
          </a:xfrm>
          <a:prstGeom prst="rect">
            <a:avLst/>
          </a:prstGeom>
          <a:ln w="38100">
            <a:solidFill>
              <a:schemeClr val="tx1"/>
            </a:solidFill>
          </a:ln>
        </p:spPr>
      </p:pic>
      <p:pic>
        <p:nvPicPr>
          <p:cNvPr id="5" name="Picture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781381" y="2297803"/>
            <a:ext cx="2227523" cy="1663682"/>
          </a:xfrm>
          <a:prstGeom prst="rect">
            <a:avLst/>
          </a:prstGeom>
          <a:ln w="38100">
            <a:solidFill>
              <a:schemeClr val="tx1"/>
            </a:solidFill>
          </a:ln>
        </p:spPr>
      </p:pic>
      <p:pic>
        <p:nvPicPr>
          <p:cNvPr id="8" name="Picture 7"/>
          <p:cNvPicPr>
            <a:picLocks noChangeAspect="1"/>
          </p:cNvPicPr>
          <p:nvPr/>
        </p:nvPicPr>
        <p:blipFill rotWithShape="1">
          <a:blip r:embed="rId6" cstate="email">
            <a:extLst>
              <a:ext uri="{28A0092B-C50C-407E-A947-70E740481C1C}">
                <a14:useLocalDpi xmlns:a14="http://schemas.microsoft.com/office/drawing/2010/main" val="0"/>
              </a:ext>
            </a:extLst>
          </a:blip>
          <a:srcRect t="11034" b="23901"/>
          <a:stretch/>
        </p:blipFill>
        <p:spPr>
          <a:xfrm>
            <a:off x="5049605" y="4213903"/>
            <a:ext cx="3625641" cy="1217645"/>
          </a:xfrm>
          <a:prstGeom prst="rect">
            <a:avLst/>
          </a:prstGeom>
          <a:ln w="38100">
            <a:solidFill>
              <a:schemeClr val="tx1"/>
            </a:solidFill>
          </a:ln>
        </p:spPr>
      </p:pic>
      <p:sp>
        <p:nvSpPr>
          <p:cNvPr id="9" name="Rectangle 8"/>
          <p:cNvSpPr/>
          <p:nvPr/>
        </p:nvSpPr>
        <p:spPr>
          <a:xfrm>
            <a:off x="1791478" y="1396243"/>
            <a:ext cx="5332445" cy="761747"/>
          </a:xfrm>
          <a:prstGeom prst="rect">
            <a:avLst/>
          </a:prstGeom>
          <a:noFill/>
        </p:spPr>
        <p:txBody>
          <a:bodyPr wrap="square" lIns="68580" tIns="34290" rIns="68580" bIns="34290">
            <a:spAutoFit/>
          </a:bodyPr>
          <a:lstStyle/>
          <a:p>
            <a:pPr algn="ctr"/>
            <a:r>
              <a:rPr lang="en-US" sz="45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Neighborhood Art</a:t>
            </a:r>
          </a:p>
        </p:txBody>
      </p:sp>
    </p:spTree>
    <p:extLst>
      <p:ext uri="{BB962C8B-B14F-4D97-AF65-F5344CB8AC3E}">
        <p14:creationId xmlns:p14="http://schemas.microsoft.com/office/powerpoint/2010/main" val="11061151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5"/>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857250"/>
            <a:ext cx="9144000" cy="5143500"/>
          </a:xfrm>
          <a:prstGeom prst="rect">
            <a:avLst/>
          </a:prstGeom>
          <a:solidFill>
            <a:schemeClr val="bg1"/>
          </a:solidFill>
          <a:ln>
            <a:noFill/>
          </a:ln>
          <a:effectLst/>
        </p:spPr>
      </p:sp>
      <p:sp>
        <p:nvSpPr>
          <p:cNvPr id="41" name="Rectangle 36"/>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531268" y="3489723"/>
            <a:ext cx="5319161" cy="2225879"/>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2" name="Straight Connector 37"/>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3853715" y="4939565"/>
            <a:ext cx="48006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7" name="Content Placeholder 3"/>
          <p:cNvPicPr>
            <a:picLocks noChangeAspect="1"/>
          </p:cNvPicPr>
          <p:nvPr/>
        </p:nvPicPr>
        <p:blipFill rotWithShape="1">
          <a:blip r:embed="rId2"/>
          <a:srcRect r="1" b="15676"/>
          <a:stretch/>
        </p:blipFill>
        <p:spPr>
          <a:xfrm>
            <a:off x="238226" y="1081772"/>
            <a:ext cx="3120339" cy="4677678"/>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t="6911" r="3" b="3"/>
          <a:stretch/>
        </p:blipFill>
        <p:spPr>
          <a:xfrm rot="10800000">
            <a:off x="3490723" y="1081772"/>
            <a:ext cx="3231515" cy="2256141"/>
          </a:xfrm>
          <a:prstGeom prst="rect">
            <a:avLst/>
          </a:prstGeom>
        </p:spPr>
      </p:pic>
      <p:pic>
        <p:nvPicPr>
          <p:cNvPr id="29" name="Content Placeholder 3"/>
          <p:cNvPicPr>
            <a:picLocks noChangeAspect="1"/>
          </p:cNvPicPr>
          <p:nvPr/>
        </p:nvPicPr>
        <p:blipFill rotWithShape="1">
          <a:blip r:embed="rId4"/>
          <a:srcRect l="18185" r="13392" b="-3"/>
          <a:stretch/>
        </p:blipFill>
        <p:spPr>
          <a:xfrm rot="10800000">
            <a:off x="6842888" y="1081773"/>
            <a:ext cx="2058225" cy="2256141"/>
          </a:xfrm>
          <a:prstGeom prst="rect">
            <a:avLst/>
          </a:prstGeom>
        </p:spPr>
      </p:pic>
      <p:sp>
        <p:nvSpPr>
          <p:cNvPr id="2" name="Title 1"/>
          <p:cNvSpPr>
            <a:spLocks noGrp="1"/>
          </p:cNvSpPr>
          <p:nvPr>
            <p:ph type="title"/>
          </p:nvPr>
        </p:nvSpPr>
        <p:spPr>
          <a:xfrm>
            <a:off x="3766366" y="3716965"/>
            <a:ext cx="4848965" cy="1137011"/>
          </a:xfrm>
        </p:spPr>
        <p:txBody>
          <a:bodyPr vert="horz" wrap="square" lIns="68580" tIns="34290" rIns="68580" bIns="34290" numCol="1" rtlCol="0" anchor="b" anchorCtr="0" compatLnSpc="1">
            <a:prstTxWarp prst="textNoShape">
              <a:avLst/>
            </a:prstTxWarp>
            <a:normAutofit/>
          </a:bodyPr>
          <a:lstStyle/>
          <a:p>
            <a:r>
              <a:rPr lang="en-US" sz="3600" dirty="0">
                <a:solidFill>
                  <a:schemeClr val="bg1"/>
                </a:solidFill>
              </a:rPr>
              <a:t>Garden of HOPE – </a:t>
            </a:r>
            <a:br>
              <a:rPr lang="en-US" sz="3600" dirty="0">
                <a:solidFill>
                  <a:schemeClr val="bg1"/>
                </a:solidFill>
              </a:rPr>
            </a:br>
            <a:r>
              <a:rPr lang="en-US" sz="3600" dirty="0">
                <a:solidFill>
                  <a:schemeClr val="bg1"/>
                </a:solidFill>
              </a:rPr>
              <a:t>Est. 2016</a:t>
            </a:r>
          </a:p>
        </p:txBody>
      </p:sp>
    </p:spTree>
    <p:extLst>
      <p:ext uri="{BB962C8B-B14F-4D97-AF65-F5344CB8AC3E}">
        <p14:creationId xmlns:p14="http://schemas.microsoft.com/office/powerpoint/2010/main" val="1180401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4625" y="6038850"/>
            <a:ext cx="16764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8" descr="X:\CSI Shared\Communication Materials\Logos\LIS1_1C.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879600" y="5927725"/>
            <a:ext cx="17621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Hawthorne EcoVillage Community Safety (72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9771" y="0"/>
            <a:ext cx="8964459" cy="50425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iguel's Office\Dropbox\Neighborhood Action Map.jpg"/>
          <p:cNvPicPr>
            <a:picLocks noChangeAspect="1" noChangeArrowheads="1"/>
          </p:cNvPicPr>
          <p:nvPr/>
        </p:nvPicPr>
        <p:blipFill>
          <a:blip r:embed="rId2"/>
          <a:srcRect/>
          <a:stretch>
            <a:fillRect/>
          </a:stretch>
        </p:blipFill>
        <p:spPr bwMode="auto">
          <a:xfrm>
            <a:off x="517998" y="857250"/>
            <a:ext cx="8046323" cy="5143500"/>
          </a:xfrm>
          <a:prstGeom prst="rect">
            <a:avLst/>
          </a:prstGeom>
          <a:noFill/>
          <a:ln w="9525">
            <a:noFill/>
            <a:miter lim="800000"/>
            <a:headEnd/>
            <a:tailEnd/>
          </a:ln>
        </p:spPr>
      </p:pic>
    </p:spTree>
    <p:extLst>
      <p:ext uri="{BB962C8B-B14F-4D97-AF65-F5344CB8AC3E}">
        <p14:creationId xmlns:p14="http://schemas.microsoft.com/office/powerpoint/2010/main" val="24161949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857250"/>
            <a:ext cx="9144000" cy="5143500"/>
          </a:xfrm>
          <a:prstGeom prst="rect">
            <a:avLst/>
          </a:prstGeom>
          <a:solidFill>
            <a:schemeClr val="bg1"/>
          </a:solidFill>
          <a:ln>
            <a:noFill/>
          </a:ln>
          <a:effectLst/>
        </p:spPr>
      </p:sp>
      <p:pic>
        <p:nvPicPr>
          <p:cNvPr id="4" name="Picture 3"/>
          <p:cNvPicPr>
            <a:picLocks noChangeAspect="1"/>
          </p:cNvPicPr>
          <p:nvPr/>
        </p:nvPicPr>
        <p:blipFill rotWithShape="1">
          <a:blip r:embed="rId2"/>
          <a:srcRect t="6861" b="18408"/>
          <a:stretch/>
        </p:blipFill>
        <p:spPr>
          <a:xfrm>
            <a:off x="15" y="1060450"/>
            <a:ext cx="9143985" cy="3843734"/>
          </a:xfrm>
          <a:prstGeom prst="rect">
            <a:avLst/>
          </a:prstGeom>
        </p:spPr>
      </p:pic>
      <p:sp>
        <p:nvSpPr>
          <p:cNvPr id="2" name="Title 1"/>
          <p:cNvSpPr>
            <a:spLocks noGrp="1"/>
          </p:cNvSpPr>
          <p:nvPr>
            <p:ph type="title"/>
          </p:nvPr>
        </p:nvSpPr>
        <p:spPr>
          <a:xfrm>
            <a:off x="628650" y="5007769"/>
            <a:ext cx="7886700" cy="616745"/>
          </a:xfrm>
        </p:spPr>
        <p:txBody>
          <a:bodyPr vert="horz" wrap="square" lIns="68580" tIns="34290" rIns="68580" bIns="34290" numCol="1" rtlCol="0" anchor="ctr" anchorCtr="0" compatLnSpc="1">
            <a:prstTxWarp prst="textNoShape">
              <a:avLst/>
            </a:prstTxWarp>
            <a:normAutofit/>
          </a:bodyPr>
          <a:lstStyle/>
          <a:p>
            <a:pPr algn="ctr">
              <a:lnSpc>
                <a:spcPct val="70000"/>
              </a:lnSpc>
            </a:pPr>
            <a:r>
              <a:rPr lang="en-US" sz="2550" dirty="0"/>
              <a:t>Creating a safe neighborhood through Empowerment and Development</a:t>
            </a:r>
          </a:p>
        </p:txBody>
      </p:sp>
    </p:spTree>
    <p:extLst>
      <p:ext uri="{BB962C8B-B14F-4D97-AF65-F5344CB8AC3E}">
        <p14:creationId xmlns:p14="http://schemas.microsoft.com/office/powerpoint/2010/main" val="8280284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68826" y="98608"/>
            <a:ext cx="8907650" cy="6680736"/>
          </a:xfrm>
        </p:spPr>
      </p:pic>
    </p:spTree>
    <p:extLst>
      <p:ext uri="{BB962C8B-B14F-4D97-AF65-F5344CB8AC3E}">
        <p14:creationId xmlns:p14="http://schemas.microsoft.com/office/powerpoint/2010/main" val="12513262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230188" y="306388"/>
            <a:ext cx="8350250" cy="808037"/>
          </a:xfrm>
        </p:spPr>
        <p:txBody>
          <a:bodyPr/>
          <a:lstStyle/>
          <a:p>
            <a:pPr algn="ctr" eaLnBrk="1" hangingPunct="1"/>
            <a:r>
              <a:rPr lang="en-US" sz="2900" b="1">
                <a:solidFill>
                  <a:srgbClr val="002060"/>
                </a:solidFill>
                <a:latin typeface="Arial" charset="0"/>
              </a:rPr>
              <a:t>Overview – The BCJI Approach</a:t>
            </a:r>
            <a:br>
              <a:rPr lang="en-US" sz="2900" b="1">
                <a:solidFill>
                  <a:srgbClr val="002060"/>
                </a:solidFill>
                <a:latin typeface="Arial" charset="0"/>
              </a:rPr>
            </a:br>
            <a:endParaRPr lang="en-US" sz="2900" b="1">
              <a:solidFill>
                <a:srgbClr val="002060"/>
              </a:solidFill>
              <a:latin typeface="Arial" charset="0"/>
            </a:endParaRPr>
          </a:p>
        </p:txBody>
      </p:sp>
      <p:sp>
        <p:nvSpPr>
          <p:cNvPr id="6" name="Rectangle 5"/>
          <p:cNvSpPr/>
          <p:nvPr/>
        </p:nvSpPr>
        <p:spPr>
          <a:xfrm>
            <a:off x="204788" y="977900"/>
            <a:ext cx="2614612" cy="274638"/>
          </a:xfrm>
          <a:prstGeom prst="rect">
            <a:avLst/>
          </a:prstGeom>
          <a:solidFill>
            <a:srgbClr val="F89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p:cNvSpPr/>
          <p:nvPr/>
        </p:nvSpPr>
        <p:spPr>
          <a:xfrm>
            <a:off x="2819400" y="977900"/>
            <a:ext cx="6184900" cy="274638"/>
          </a:xfrm>
          <a:prstGeom prst="rect">
            <a:avLst/>
          </a:prstGeom>
          <a:solidFill>
            <a:srgbClr val="F161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25604"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4625" y="6038850"/>
            <a:ext cx="16764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8" descr="X:\CSI Shared\Communication Materials\Logos\LIS1_1C.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79600" y="5927725"/>
            <a:ext cx="17621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1752600"/>
            <a:ext cx="4421188"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extBox 3"/>
          <p:cNvSpPr txBox="1">
            <a:spLocks noChangeArrowheads="1"/>
          </p:cNvSpPr>
          <p:nvPr/>
        </p:nvSpPr>
        <p:spPr bwMode="auto">
          <a:xfrm>
            <a:off x="4951413" y="2297113"/>
            <a:ext cx="419258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Across the country, in neighborhoods with persistent crime problems, BCJI sites convene diverse partners including local law enforcement, researchers, and residents to analyze crime drivers and pursue strategies that improve safety and </a:t>
            </a:r>
            <a:r>
              <a:rPr lang="en-US" sz="1800" dirty="0" smtClean="0"/>
              <a:t>create opportunities for community</a:t>
            </a:r>
            <a:r>
              <a:rPr lang="en-US" sz="1800" dirty="0"/>
              <a:t>-police </a:t>
            </a:r>
            <a:r>
              <a:rPr lang="en-US" sz="1800" dirty="0" smtClean="0"/>
              <a:t>collaborations.</a:t>
            </a:r>
            <a:endParaRPr lang="en-US" sz="1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49" name="Object 34">
            <a:hlinkClick r:id="rId4"/>
          </p:cNvPr>
          <p:cNvGraphicFramePr>
            <a:graphicFrameLocks noChangeAspect="1"/>
          </p:cNvGraphicFramePr>
          <p:nvPr/>
        </p:nvGraphicFramePr>
        <p:xfrm>
          <a:off x="1460500" y="1287463"/>
          <a:ext cx="6192838" cy="3998912"/>
        </p:xfrm>
        <a:graphic>
          <a:graphicData uri="http://schemas.openxmlformats.org/presentationml/2006/ole">
            <mc:AlternateContent xmlns:mc="http://schemas.openxmlformats.org/markup-compatibility/2006">
              <mc:Choice xmlns:v="urn:schemas-microsoft-com:vml" Requires="v">
                <p:oleObj spid="_x0000_s27771" name="Photo Editor Photo" r:id="rId5" imgW="4839375" imgH="3123810" progId="MSPhotoEd.3">
                  <p:embed/>
                </p:oleObj>
              </mc:Choice>
              <mc:Fallback>
                <p:oleObj name="Photo Editor Photo" r:id="rId5" imgW="4839375" imgH="3123810" progId="MSPhotoEd.3">
                  <p:embed/>
                  <p:pic>
                    <p:nvPicPr>
                      <p:cNvPr id="0" name="Object 34"/>
                      <p:cNvPicPr>
                        <a:picLocks noChangeAspect="1" noChangeArrowheads="1"/>
                      </p:cNvPicPr>
                      <p:nvPr/>
                    </p:nvPicPr>
                    <p:blipFill>
                      <a:blip r:embed="rId6">
                        <a:lum contrast="18000"/>
                        <a:extLst>
                          <a:ext uri="{28A0092B-C50C-407E-A947-70E740481C1C}">
                            <a14:useLocalDpi xmlns:a14="http://schemas.microsoft.com/office/drawing/2010/main" val="0"/>
                          </a:ext>
                        </a:extLst>
                      </a:blip>
                      <a:srcRect/>
                      <a:stretch>
                        <a:fillRect/>
                      </a:stretch>
                    </p:blipFill>
                    <p:spPr bwMode="auto">
                      <a:xfrm>
                        <a:off x="1460500" y="1287463"/>
                        <a:ext cx="6192838" cy="3998912"/>
                      </a:xfrm>
                      <a:prstGeom prst="rect">
                        <a:avLst/>
                      </a:prstGeom>
                      <a:solidFill>
                        <a:srgbClr val="00CC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7" name="Rectangle 96"/>
          <p:cNvSpPr/>
          <p:nvPr/>
        </p:nvSpPr>
        <p:spPr>
          <a:xfrm>
            <a:off x="44450" y="4262438"/>
            <a:ext cx="1312863" cy="273050"/>
          </a:xfrm>
          <a:prstGeom prst="rect">
            <a:avLst/>
          </a:prstGeom>
          <a:solidFill>
            <a:srgbClr val="D60093"/>
          </a:solidFill>
          <a:ln>
            <a:solidFill>
              <a:srgbClr val="D60093"/>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solidFill>
                <a:srgbClr val="FFFFFF"/>
              </a:solidFill>
            </a:endParaRPr>
          </a:p>
        </p:txBody>
      </p:sp>
      <p:sp>
        <p:nvSpPr>
          <p:cNvPr id="2" name="Rectangle 1"/>
          <p:cNvSpPr/>
          <p:nvPr/>
        </p:nvSpPr>
        <p:spPr>
          <a:xfrm>
            <a:off x="39688" y="1208088"/>
            <a:ext cx="1317625" cy="2730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solidFill>
                <a:srgbClr val="FFFFFF"/>
              </a:solidFill>
            </a:endParaRPr>
          </a:p>
        </p:txBody>
      </p:sp>
      <p:sp>
        <p:nvSpPr>
          <p:cNvPr id="5126" name="Oval 51"/>
          <p:cNvSpPr>
            <a:spLocks noChangeArrowheads="1"/>
          </p:cNvSpPr>
          <p:nvPr/>
        </p:nvSpPr>
        <p:spPr bwMode="auto">
          <a:xfrm>
            <a:off x="6296025" y="3049588"/>
            <a:ext cx="76200" cy="7620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27" name="Oval 52"/>
          <p:cNvSpPr>
            <a:spLocks noChangeArrowheads="1"/>
          </p:cNvSpPr>
          <p:nvPr/>
        </p:nvSpPr>
        <p:spPr bwMode="auto">
          <a:xfrm>
            <a:off x="5972175" y="2963863"/>
            <a:ext cx="76200" cy="7620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28" name="Oval 53"/>
          <p:cNvSpPr>
            <a:spLocks noChangeArrowheads="1"/>
          </p:cNvSpPr>
          <p:nvPr/>
        </p:nvSpPr>
        <p:spPr bwMode="auto">
          <a:xfrm>
            <a:off x="5983288" y="2481263"/>
            <a:ext cx="76200" cy="7620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29" name="Oval 54"/>
          <p:cNvSpPr>
            <a:spLocks noChangeArrowheads="1"/>
          </p:cNvSpPr>
          <p:nvPr/>
        </p:nvSpPr>
        <p:spPr bwMode="auto">
          <a:xfrm>
            <a:off x="4524375" y="4557713"/>
            <a:ext cx="76200" cy="7620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30" name="Oval 55"/>
          <p:cNvSpPr>
            <a:spLocks noChangeArrowheads="1"/>
          </p:cNvSpPr>
          <p:nvPr/>
        </p:nvSpPr>
        <p:spPr bwMode="auto">
          <a:xfrm>
            <a:off x="2052638" y="1649413"/>
            <a:ext cx="76200" cy="7620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31" name="Oval 56"/>
          <p:cNvSpPr>
            <a:spLocks noChangeArrowheads="1"/>
          </p:cNvSpPr>
          <p:nvPr/>
        </p:nvSpPr>
        <p:spPr bwMode="auto">
          <a:xfrm>
            <a:off x="6465888" y="2341563"/>
            <a:ext cx="76200" cy="7620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32" name="Oval 57"/>
          <p:cNvSpPr>
            <a:spLocks noChangeArrowheads="1"/>
          </p:cNvSpPr>
          <p:nvPr/>
        </p:nvSpPr>
        <p:spPr bwMode="auto">
          <a:xfrm>
            <a:off x="4397375" y="4638675"/>
            <a:ext cx="76200" cy="7620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33" name="Oval 58"/>
          <p:cNvSpPr>
            <a:spLocks noChangeArrowheads="1"/>
          </p:cNvSpPr>
          <p:nvPr/>
        </p:nvSpPr>
        <p:spPr bwMode="auto">
          <a:xfrm>
            <a:off x="7069138" y="2436813"/>
            <a:ext cx="76200" cy="7620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34" name="Oval 59"/>
          <p:cNvSpPr>
            <a:spLocks noChangeArrowheads="1"/>
          </p:cNvSpPr>
          <p:nvPr/>
        </p:nvSpPr>
        <p:spPr bwMode="auto">
          <a:xfrm>
            <a:off x="7200900" y="2130425"/>
            <a:ext cx="76200" cy="7620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35" name="Oval 62"/>
          <p:cNvSpPr>
            <a:spLocks noChangeArrowheads="1"/>
          </p:cNvSpPr>
          <p:nvPr/>
        </p:nvSpPr>
        <p:spPr bwMode="auto">
          <a:xfrm>
            <a:off x="6892925" y="2582863"/>
            <a:ext cx="76200" cy="7620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36" name="Oval 63"/>
          <p:cNvSpPr>
            <a:spLocks noChangeArrowheads="1"/>
          </p:cNvSpPr>
          <p:nvPr/>
        </p:nvSpPr>
        <p:spPr bwMode="auto">
          <a:xfrm>
            <a:off x="4562475" y="2846388"/>
            <a:ext cx="76200" cy="7620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37" name="Oval 64"/>
          <p:cNvSpPr>
            <a:spLocks noChangeArrowheads="1"/>
          </p:cNvSpPr>
          <p:nvPr/>
        </p:nvSpPr>
        <p:spPr bwMode="auto">
          <a:xfrm>
            <a:off x="6831013" y="2735263"/>
            <a:ext cx="76200" cy="7620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38" name="Oval 66"/>
          <p:cNvSpPr>
            <a:spLocks noChangeArrowheads="1"/>
          </p:cNvSpPr>
          <p:nvPr/>
        </p:nvSpPr>
        <p:spPr bwMode="auto">
          <a:xfrm>
            <a:off x="1846263" y="1879600"/>
            <a:ext cx="76200" cy="7620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39" name="Oval 70"/>
          <p:cNvSpPr>
            <a:spLocks noChangeArrowheads="1"/>
          </p:cNvSpPr>
          <p:nvPr/>
        </p:nvSpPr>
        <p:spPr bwMode="auto">
          <a:xfrm flipH="1">
            <a:off x="2128838" y="3733800"/>
            <a:ext cx="76200" cy="7620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40" name="Oval 71"/>
          <p:cNvSpPr>
            <a:spLocks noChangeArrowheads="1"/>
          </p:cNvSpPr>
          <p:nvPr/>
        </p:nvSpPr>
        <p:spPr bwMode="auto">
          <a:xfrm>
            <a:off x="5435600" y="2443163"/>
            <a:ext cx="76200" cy="7620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41" name="Oval 77"/>
          <p:cNvSpPr>
            <a:spLocks noChangeArrowheads="1"/>
          </p:cNvSpPr>
          <p:nvPr/>
        </p:nvSpPr>
        <p:spPr bwMode="auto">
          <a:xfrm>
            <a:off x="6148388" y="4186238"/>
            <a:ext cx="76200" cy="76200"/>
          </a:xfrm>
          <a:prstGeom prst="ellipse">
            <a:avLst/>
          </a:prstGeom>
          <a:solidFill>
            <a:srgbClr val="D6009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42" name="Oval 80"/>
          <p:cNvSpPr>
            <a:spLocks noChangeArrowheads="1"/>
          </p:cNvSpPr>
          <p:nvPr/>
        </p:nvSpPr>
        <p:spPr bwMode="auto">
          <a:xfrm>
            <a:off x="1712913" y="2597150"/>
            <a:ext cx="76200" cy="76200"/>
          </a:xfrm>
          <a:prstGeom prst="ellipse">
            <a:avLst/>
          </a:prstGeom>
          <a:solidFill>
            <a:srgbClr val="D6009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43" name="Oval 85"/>
          <p:cNvSpPr>
            <a:spLocks noChangeArrowheads="1"/>
          </p:cNvSpPr>
          <p:nvPr/>
        </p:nvSpPr>
        <p:spPr bwMode="auto">
          <a:xfrm>
            <a:off x="6186488" y="2674938"/>
            <a:ext cx="76200" cy="76200"/>
          </a:xfrm>
          <a:prstGeom prst="ellipse">
            <a:avLst/>
          </a:prstGeom>
          <a:solidFill>
            <a:srgbClr val="D6009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44" name="Oval 87"/>
          <p:cNvSpPr>
            <a:spLocks noChangeArrowheads="1"/>
          </p:cNvSpPr>
          <p:nvPr/>
        </p:nvSpPr>
        <p:spPr bwMode="auto">
          <a:xfrm>
            <a:off x="4800600" y="3138488"/>
            <a:ext cx="76200" cy="76200"/>
          </a:xfrm>
          <a:prstGeom prst="ellipse">
            <a:avLst/>
          </a:prstGeom>
          <a:solidFill>
            <a:srgbClr val="D6009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45" name="Oval 88"/>
          <p:cNvSpPr>
            <a:spLocks noChangeArrowheads="1"/>
          </p:cNvSpPr>
          <p:nvPr/>
        </p:nvSpPr>
        <p:spPr bwMode="auto">
          <a:xfrm>
            <a:off x="1978025" y="3767138"/>
            <a:ext cx="76200" cy="76200"/>
          </a:xfrm>
          <a:prstGeom prst="ellipse">
            <a:avLst/>
          </a:prstGeom>
          <a:solidFill>
            <a:srgbClr val="D6009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46" name="Oval 89"/>
          <p:cNvSpPr>
            <a:spLocks noChangeArrowheads="1"/>
          </p:cNvSpPr>
          <p:nvPr/>
        </p:nvSpPr>
        <p:spPr bwMode="auto">
          <a:xfrm>
            <a:off x="6354763" y="2506663"/>
            <a:ext cx="76200" cy="76200"/>
          </a:xfrm>
          <a:prstGeom prst="ellipse">
            <a:avLst/>
          </a:prstGeom>
          <a:solidFill>
            <a:srgbClr val="D6009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47" name="Oval 90"/>
          <p:cNvSpPr>
            <a:spLocks noChangeArrowheads="1"/>
          </p:cNvSpPr>
          <p:nvPr/>
        </p:nvSpPr>
        <p:spPr bwMode="auto">
          <a:xfrm>
            <a:off x="5638800" y="3214688"/>
            <a:ext cx="76200" cy="76200"/>
          </a:xfrm>
          <a:prstGeom prst="ellipse">
            <a:avLst/>
          </a:prstGeom>
          <a:solidFill>
            <a:srgbClr val="D6009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27675" name="Text Box 96"/>
          <p:cNvSpPr txBox="1">
            <a:spLocks noChangeArrowheads="1"/>
          </p:cNvSpPr>
          <p:nvPr/>
        </p:nvSpPr>
        <p:spPr bwMode="auto">
          <a:xfrm>
            <a:off x="7086600" y="5334000"/>
            <a:ext cx="6858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800" b="1">
                <a:solidFill>
                  <a:srgbClr val="000066"/>
                </a:solidFill>
                <a:latin typeface="Arial Narrow" charset="0"/>
                <a:ea typeface="ＭＳ Ｐゴシック" charset="0"/>
              </a:defRPr>
            </a:lvl1pPr>
            <a:lvl2pPr>
              <a:defRPr sz="2400" b="1">
                <a:solidFill>
                  <a:srgbClr val="000066"/>
                </a:solidFill>
                <a:latin typeface="Arial Narrow" charset="0"/>
                <a:ea typeface="ＭＳ Ｐゴシック" charset="0"/>
              </a:defRPr>
            </a:lvl2pPr>
            <a:lvl3pPr>
              <a:defRPr sz="2400" b="1">
                <a:solidFill>
                  <a:srgbClr val="000066"/>
                </a:solidFill>
                <a:latin typeface="Arial Narrow" charset="0"/>
                <a:ea typeface="ＭＳ Ｐゴシック" charset="0"/>
              </a:defRPr>
            </a:lvl3pPr>
            <a:lvl4pPr>
              <a:defRPr sz="2000" b="1">
                <a:solidFill>
                  <a:srgbClr val="000066"/>
                </a:solidFill>
                <a:latin typeface="Arial Narrow" charset="0"/>
                <a:ea typeface="ＭＳ Ｐゴシック" charset="0"/>
              </a:defRPr>
            </a:lvl4pPr>
            <a:lvl5pPr>
              <a:defRPr sz="2000" b="1">
                <a:solidFill>
                  <a:srgbClr val="000066"/>
                </a:solidFill>
                <a:latin typeface="Arial Narrow" charset="0"/>
                <a:ea typeface="ＭＳ Ｐゴシック" charset="0"/>
              </a:defRPr>
            </a:lvl5pPr>
            <a:lvl6pPr eaLnBrk="0" fontAlgn="base" hangingPunct="0">
              <a:spcBef>
                <a:spcPct val="20000"/>
              </a:spcBef>
              <a:spcAft>
                <a:spcPct val="0"/>
              </a:spcAft>
              <a:buChar char="»"/>
              <a:defRPr sz="2000" b="1">
                <a:solidFill>
                  <a:srgbClr val="000066"/>
                </a:solidFill>
                <a:latin typeface="Arial Narrow" charset="0"/>
                <a:ea typeface="ＭＳ Ｐゴシック" charset="0"/>
              </a:defRPr>
            </a:lvl6pPr>
            <a:lvl7pPr eaLnBrk="0" fontAlgn="base" hangingPunct="0">
              <a:spcBef>
                <a:spcPct val="20000"/>
              </a:spcBef>
              <a:spcAft>
                <a:spcPct val="0"/>
              </a:spcAft>
              <a:buChar char="»"/>
              <a:defRPr sz="2000" b="1">
                <a:solidFill>
                  <a:srgbClr val="000066"/>
                </a:solidFill>
                <a:latin typeface="Arial Narrow" charset="0"/>
                <a:ea typeface="ＭＳ Ｐゴシック" charset="0"/>
              </a:defRPr>
            </a:lvl7pPr>
            <a:lvl8pPr eaLnBrk="0" fontAlgn="base" hangingPunct="0">
              <a:spcBef>
                <a:spcPct val="20000"/>
              </a:spcBef>
              <a:spcAft>
                <a:spcPct val="0"/>
              </a:spcAft>
              <a:buChar char="»"/>
              <a:defRPr sz="2000" b="1">
                <a:solidFill>
                  <a:srgbClr val="000066"/>
                </a:solidFill>
                <a:latin typeface="Arial Narrow" charset="0"/>
                <a:ea typeface="ＭＳ Ｐゴシック" charset="0"/>
              </a:defRPr>
            </a:lvl8pPr>
            <a:lvl9pPr eaLnBrk="0" fontAlgn="base" hangingPunct="0">
              <a:spcBef>
                <a:spcPct val="20000"/>
              </a:spcBef>
              <a:spcAft>
                <a:spcPct val="0"/>
              </a:spcAft>
              <a:buChar char="»"/>
              <a:defRPr sz="2000" b="1">
                <a:solidFill>
                  <a:srgbClr val="000066"/>
                </a:solidFill>
                <a:latin typeface="Arial Narrow" charset="0"/>
                <a:ea typeface="ＭＳ Ｐゴシック" charset="0"/>
              </a:defRPr>
            </a:lvl9pPr>
          </a:lstStyle>
          <a:p>
            <a:pPr eaLnBrk="1" hangingPunct="1">
              <a:defRPr/>
            </a:pPr>
            <a:r>
              <a:rPr lang="en-US" sz="1200" smtClean="0">
                <a:solidFill>
                  <a:srgbClr val="333399"/>
                </a:solidFill>
                <a:cs typeface="Arial" charset="0"/>
              </a:rPr>
              <a:t> </a:t>
            </a:r>
          </a:p>
        </p:txBody>
      </p:sp>
      <p:sp>
        <p:nvSpPr>
          <p:cNvPr id="5149" name="Oval 97"/>
          <p:cNvSpPr>
            <a:spLocks noChangeArrowheads="1"/>
          </p:cNvSpPr>
          <p:nvPr/>
        </p:nvSpPr>
        <p:spPr bwMode="auto">
          <a:xfrm>
            <a:off x="7107238" y="2198688"/>
            <a:ext cx="76200" cy="76200"/>
          </a:xfrm>
          <a:prstGeom prst="ellipse">
            <a:avLst/>
          </a:prstGeom>
          <a:solidFill>
            <a:srgbClr val="D6009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50" name="Oval 98"/>
          <p:cNvSpPr>
            <a:spLocks noChangeArrowheads="1"/>
          </p:cNvSpPr>
          <p:nvPr/>
        </p:nvSpPr>
        <p:spPr bwMode="auto">
          <a:xfrm>
            <a:off x="6686550" y="2230438"/>
            <a:ext cx="76200" cy="76200"/>
          </a:xfrm>
          <a:prstGeom prst="ellipse">
            <a:avLst/>
          </a:prstGeom>
          <a:solidFill>
            <a:srgbClr val="D6009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51" name="Oval 99"/>
          <p:cNvSpPr>
            <a:spLocks noChangeArrowheads="1"/>
          </p:cNvSpPr>
          <p:nvPr/>
        </p:nvSpPr>
        <p:spPr bwMode="auto">
          <a:xfrm>
            <a:off x="5676900" y="3522663"/>
            <a:ext cx="76200" cy="76200"/>
          </a:xfrm>
          <a:prstGeom prst="ellipse">
            <a:avLst/>
          </a:prstGeom>
          <a:solidFill>
            <a:srgbClr val="D6009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52" name="Oval 100"/>
          <p:cNvSpPr>
            <a:spLocks noChangeArrowheads="1"/>
          </p:cNvSpPr>
          <p:nvPr/>
        </p:nvSpPr>
        <p:spPr bwMode="auto">
          <a:xfrm>
            <a:off x="6473825" y="4638675"/>
            <a:ext cx="76200" cy="76200"/>
          </a:xfrm>
          <a:prstGeom prst="ellipse">
            <a:avLst/>
          </a:prstGeom>
          <a:solidFill>
            <a:srgbClr val="D6009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53" name="Oval 101"/>
          <p:cNvSpPr>
            <a:spLocks noChangeArrowheads="1"/>
          </p:cNvSpPr>
          <p:nvPr/>
        </p:nvSpPr>
        <p:spPr bwMode="auto">
          <a:xfrm>
            <a:off x="5318125" y="4497388"/>
            <a:ext cx="76200" cy="76200"/>
          </a:xfrm>
          <a:prstGeom prst="ellipse">
            <a:avLst/>
          </a:prstGeom>
          <a:solidFill>
            <a:srgbClr val="D6009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54" name="Oval 102"/>
          <p:cNvSpPr>
            <a:spLocks noChangeArrowheads="1"/>
          </p:cNvSpPr>
          <p:nvPr/>
        </p:nvSpPr>
        <p:spPr bwMode="auto">
          <a:xfrm>
            <a:off x="1630363" y="3116263"/>
            <a:ext cx="76200" cy="76200"/>
          </a:xfrm>
          <a:prstGeom prst="ellipse">
            <a:avLst/>
          </a:prstGeom>
          <a:solidFill>
            <a:srgbClr val="D6009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27682" name="Text Box 107"/>
          <p:cNvSpPr txBox="1">
            <a:spLocks noChangeArrowheads="1"/>
          </p:cNvSpPr>
          <p:nvPr/>
        </p:nvSpPr>
        <p:spPr bwMode="auto">
          <a:xfrm>
            <a:off x="5029200" y="1676400"/>
            <a:ext cx="8382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800" b="1">
                <a:solidFill>
                  <a:srgbClr val="000066"/>
                </a:solidFill>
                <a:latin typeface="Arial Narrow" charset="0"/>
                <a:ea typeface="ＭＳ Ｐゴシック" charset="0"/>
              </a:defRPr>
            </a:lvl1pPr>
            <a:lvl2pPr>
              <a:defRPr sz="2400" b="1">
                <a:solidFill>
                  <a:srgbClr val="000066"/>
                </a:solidFill>
                <a:latin typeface="Arial Narrow" charset="0"/>
                <a:ea typeface="ＭＳ Ｐゴシック" charset="0"/>
              </a:defRPr>
            </a:lvl2pPr>
            <a:lvl3pPr>
              <a:defRPr sz="2400" b="1">
                <a:solidFill>
                  <a:srgbClr val="000066"/>
                </a:solidFill>
                <a:latin typeface="Arial Narrow" charset="0"/>
                <a:ea typeface="ＭＳ Ｐゴシック" charset="0"/>
              </a:defRPr>
            </a:lvl3pPr>
            <a:lvl4pPr>
              <a:defRPr sz="2000" b="1">
                <a:solidFill>
                  <a:srgbClr val="000066"/>
                </a:solidFill>
                <a:latin typeface="Arial Narrow" charset="0"/>
                <a:ea typeface="ＭＳ Ｐゴシック" charset="0"/>
              </a:defRPr>
            </a:lvl4pPr>
            <a:lvl5pPr>
              <a:defRPr sz="2000" b="1">
                <a:solidFill>
                  <a:srgbClr val="000066"/>
                </a:solidFill>
                <a:latin typeface="Arial Narrow" charset="0"/>
                <a:ea typeface="ＭＳ Ｐゴシック" charset="0"/>
              </a:defRPr>
            </a:lvl5pPr>
            <a:lvl6pPr eaLnBrk="0" fontAlgn="base" hangingPunct="0">
              <a:spcBef>
                <a:spcPct val="20000"/>
              </a:spcBef>
              <a:spcAft>
                <a:spcPct val="0"/>
              </a:spcAft>
              <a:buChar char="»"/>
              <a:defRPr sz="2000" b="1">
                <a:solidFill>
                  <a:srgbClr val="000066"/>
                </a:solidFill>
                <a:latin typeface="Arial Narrow" charset="0"/>
                <a:ea typeface="ＭＳ Ｐゴシック" charset="0"/>
              </a:defRPr>
            </a:lvl6pPr>
            <a:lvl7pPr eaLnBrk="0" fontAlgn="base" hangingPunct="0">
              <a:spcBef>
                <a:spcPct val="20000"/>
              </a:spcBef>
              <a:spcAft>
                <a:spcPct val="0"/>
              </a:spcAft>
              <a:buChar char="»"/>
              <a:defRPr sz="2000" b="1">
                <a:solidFill>
                  <a:srgbClr val="000066"/>
                </a:solidFill>
                <a:latin typeface="Arial Narrow" charset="0"/>
                <a:ea typeface="ＭＳ Ｐゴシック" charset="0"/>
              </a:defRPr>
            </a:lvl7pPr>
            <a:lvl8pPr eaLnBrk="0" fontAlgn="base" hangingPunct="0">
              <a:spcBef>
                <a:spcPct val="20000"/>
              </a:spcBef>
              <a:spcAft>
                <a:spcPct val="0"/>
              </a:spcAft>
              <a:buChar char="»"/>
              <a:defRPr sz="2000" b="1">
                <a:solidFill>
                  <a:srgbClr val="000066"/>
                </a:solidFill>
                <a:latin typeface="Arial Narrow" charset="0"/>
                <a:ea typeface="ＭＳ Ｐゴシック" charset="0"/>
              </a:defRPr>
            </a:lvl8pPr>
            <a:lvl9pPr eaLnBrk="0" fontAlgn="base" hangingPunct="0">
              <a:spcBef>
                <a:spcPct val="20000"/>
              </a:spcBef>
              <a:spcAft>
                <a:spcPct val="0"/>
              </a:spcAft>
              <a:buChar char="»"/>
              <a:defRPr sz="2000" b="1">
                <a:solidFill>
                  <a:srgbClr val="000066"/>
                </a:solidFill>
                <a:latin typeface="Arial Narrow" charset="0"/>
                <a:ea typeface="ＭＳ Ｐゴシック" charset="0"/>
              </a:defRPr>
            </a:lvl9pPr>
          </a:lstStyle>
          <a:p>
            <a:pPr eaLnBrk="1" hangingPunct="1">
              <a:defRPr/>
            </a:pPr>
            <a:r>
              <a:rPr lang="en-US" sz="1200" smtClean="0">
                <a:solidFill>
                  <a:srgbClr val="333399"/>
                </a:solidFill>
                <a:cs typeface="Arial" charset="0"/>
              </a:rPr>
              <a:t> </a:t>
            </a:r>
          </a:p>
        </p:txBody>
      </p:sp>
      <p:sp>
        <p:nvSpPr>
          <p:cNvPr id="27683" name="Text Box 109"/>
          <p:cNvSpPr txBox="1">
            <a:spLocks noChangeArrowheads="1"/>
          </p:cNvSpPr>
          <p:nvPr/>
        </p:nvSpPr>
        <p:spPr bwMode="auto">
          <a:xfrm>
            <a:off x="6858000" y="1676400"/>
            <a:ext cx="9144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800" b="1">
                <a:solidFill>
                  <a:srgbClr val="000066"/>
                </a:solidFill>
                <a:latin typeface="Arial Narrow" charset="0"/>
                <a:ea typeface="ＭＳ Ｐゴシック" charset="0"/>
              </a:defRPr>
            </a:lvl1pPr>
            <a:lvl2pPr>
              <a:defRPr sz="2400" b="1">
                <a:solidFill>
                  <a:srgbClr val="000066"/>
                </a:solidFill>
                <a:latin typeface="Arial Narrow" charset="0"/>
                <a:ea typeface="ＭＳ Ｐゴシック" charset="0"/>
              </a:defRPr>
            </a:lvl2pPr>
            <a:lvl3pPr>
              <a:defRPr sz="2400" b="1">
                <a:solidFill>
                  <a:srgbClr val="000066"/>
                </a:solidFill>
                <a:latin typeface="Arial Narrow" charset="0"/>
                <a:ea typeface="ＭＳ Ｐゴシック" charset="0"/>
              </a:defRPr>
            </a:lvl3pPr>
            <a:lvl4pPr>
              <a:defRPr sz="2000" b="1">
                <a:solidFill>
                  <a:srgbClr val="000066"/>
                </a:solidFill>
                <a:latin typeface="Arial Narrow" charset="0"/>
                <a:ea typeface="ＭＳ Ｐゴシック" charset="0"/>
              </a:defRPr>
            </a:lvl4pPr>
            <a:lvl5pPr>
              <a:defRPr sz="2000" b="1">
                <a:solidFill>
                  <a:srgbClr val="000066"/>
                </a:solidFill>
                <a:latin typeface="Arial Narrow" charset="0"/>
                <a:ea typeface="ＭＳ Ｐゴシック" charset="0"/>
              </a:defRPr>
            </a:lvl5pPr>
            <a:lvl6pPr eaLnBrk="0" fontAlgn="base" hangingPunct="0">
              <a:spcBef>
                <a:spcPct val="20000"/>
              </a:spcBef>
              <a:spcAft>
                <a:spcPct val="0"/>
              </a:spcAft>
              <a:buChar char="»"/>
              <a:defRPr sz="2000" b="1">
                <a:solidFill>
                  <a:srgbClr val="000066"/>
                </a:solidFill>
                <a:latin typeface="Arial Narrow" charset="0"/>
                <a:ea typeface="ＭＳ Ｐゴシック" charset="0"/>
              </a:defRPr>
            </a:lvl6pPr>
            <a:lvl7pPr eaLnBrk="0" fontAlgn="base" hangingPunct="0">
              <a:spcBef>
                <a:spcPct val="20000"/>
              </a:spcBef>
              <a:spcAft>
                <a:spcPct val="0"/>
              </a:spcAft>
              <a:buChar char="»"/>
              <a:defRPr sz="2000" b="1">
                <a:solidFill>
                  <a:srgbClr val="000066"/>
                </a:solidFill>
                <a:latin typeface="Arial Narrow" charset="0"/>
                <a:ea typeface="ＭＳ Ｐゴシック" charset="0"/>
              </a:defRPr>
            </a:lvl7pPr>
            <a:lvl8pPr eaLnBrk="0" fontAlgn="base" hangingPunct="0">
              <a:spcBef>
                <a:spcPct val="20000"/>
              </a:spcBef>
              <a:spcAft>
                <a:spcPct val="0"/>
              </a:spcAft>
              <a:buChar char="»"/>
              <a:defRPr sz="2000" b="1">
                <a:solidFill>
                  <a:srgbClr val="000066"/>
                </a:solidFill>
                <a:latin typeface="Arial Narrow" charset="0"/>
                <a:ea typeface="ＭＳ Ｐゴシック" charset="0"/>
              </a:defRPr>
            </a:lvl8pPr>
            <a:lvl9pPr eaLnBrk="0" fontAlgn="base" hangingPunct="0">
              <a:spcBef>
                <a:spcPct val="20000"/>
              </a:spcBef>
              <a:spcAft>
                <a:spcPct val="0"/>
              </a:spcAft>
              <a:buChar char="»"/>
              <a:defRPr sz="2000" b="1">
                <a:solidFill>
                  <a:srgbClr val="000066"/>
                </a:solidFill>
                <a:latin typeface="Arial Narrow" charset="0"/>
                <a:ea typeface="ＭＳ Ｐゴシック" charset="0"/>
              </a:defRPr>
            </a:lvl9pPr>
          </a:lstStyle>
          <a:p>
            <a:pPr eaLnBrk="1" hangingPunct="1">
              <a:defRPr/>
            </a:pPr>
            <a:r>
              <a:rPr lang="en-US" sz="1200" smtClean="0">
                <a:solidFill>
                  <a:srgbClr val="333399"/>
                </a:solidFill>
                <a:cs typeface="Arial" charset="0"/>
              </a:rPr>
              <a:t> </a:t>
            </a:r>
          </a:p>
        </p:txBody>
      </p:sp>
      <p:sp>
        <p:nvSpPr>
          <p:cNvPr id="5157" name="Oval 119"/>
          <p:cNvSpPr>
            <a:spLocks noChangeArrowheads="1"/>
          </p:cNvSpPr>
          <p:nvPr/>
        </p:nvSpPr>
        <p:spPr bwMode="auto">
          <a:xfrm flipH="1">
            <a:off x="7210425" y="2257425"/>
            <a:ext cx="76200" cy="76200"/>
          </a:xfrm>
          <a:prstGeom prst="ellipse">
            <a:avLst/>
          </a:prstGeom>
          <a:solidFill>
            <a:srgbClr val="D6009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58" name="Text Box 122"/>
          <p:cNvSpPr txBox="1">
            <a:spLocks noChangeAspect="1" noChangeArrowheads="1"/>
          </p:cNvSpPr>
          <p:nvPr/>
        </p:nvSpPr>
        <p:spPr bwMode="auto">
          <a:xfrm flipH="1">
            <a:off x="-174625" y="5181600"/>
            <a:ext cx="9144000" cy="159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algn="ctr" eaLnBrk="1" hangingPunct="1">
              <a:lnSpc>
                <a:spcPts val="1200"/>
              </a:lnSpc>
              <a:spcBef>
                <a:spcPct val="50000"/>
              </a:spcBef>
              <a:buFontTx/>
              <a:buNone/>
              <a:defRPr/>
            </a:pPr>
            <a:r>
              <a:rPr lang="en-US" altLang="en-US" sz="1000" b="0" dirty="0" smtClean="0">
                <a:solidFill>
                  <a:srgbClr val="000000"/>
                </a:solidFill>
                <a:latin typeface="Arial" panose="020B0604020202020204" pitchFamily="34" charset="0"/>
                <a:ea typeface="+mn-ea"/>
                <a:cs typeface="+mn-cs"/>
              </a:rPr>
              <a:t>Cross-sector teams are using evidence-based, community-driven strategies </a:t>
            </a:r>
            <a:br>
              <a:rPr lang="en-US" altLang="en-US" sz="1000" b="0" dirty="0" smtClean="0">
                <a:solidFill>
                  <a:srgbClr val="000000"/>
                </a:solidFill>
                <a:latin typeface="Arial" panose="020B0604020202020204" pitchFamily="34" charset="0"/>
                <a:ea typeface="+mn-ea"/>
                <a:cs typeface="+mn-cs"/>
              </a:rPr>
            </a:br>
            <a:r>
              <a:rPr lang="en-US" altLang="en-US" sz="1000" b="0" dirty="0" smtClean="0">
                <a:solidFill>
                  <a:srgbClr val="000000"/>
                </a:solidFill>
                <a:latin typeface="Arial" panose="020B0604020202020204" pitchFamily="34" charset="0"/>
                <a:ea typeface="+mn-ea"/>
                <a:cs typeface="+mn-cs"/>
              </a:rPr>
              <a:t>to address crime hot spots in specific neighborhoods in each city. </a:t>
            </a:r>
          </a:p>
          <a:p>
            <a:pPr algn="ctr" eaLnBrk="1" hangingPunct="1">
              <a:spcBef>
                <a:spcPct val="50000"/>
              </a:spcBef>
              <a:buFontTx/>
              <a:buNone/>
              <a:defRPr/>
            </a:pPr>
            <a:r>
              <a:rPr lang="en-US" altLang="en-US" sz="1000" dirty="0" smtClean="0">
                <a:solidFill>
                  <a:srgbClr val="000000"/>
                </a:solidFill>
                <a:latin typeface="Arial" panose="020B0604020202020204" pitchFamily="34" charset="0"/>
                <a:ea typeface="+mn-ea"/>
                <a:cs typeface="+mn-cs"/>
              </a:rPr>
              <a:t>Learn more about Byrne Criminal Justice Innovation (BCJI): </a:t>
            </a:r>
            <a:r>
              <a:rPr lang="en-US" altLang="en-US" sz="1000" dirty="0" smtClean="0">
                <a:solidFill>
                  <a:srgbClr val="000000"/>
                </a:solidFill>
                <a:latin typeface="Arial" panose="020B0604020202020204" pitchFamily="34" charset="0"/>
                <a:ea typeface="+mn-ea"/>
                <a:cs typeface="+mn-cs"/>
                <a:hlinkClick r:id="rId7"/>
              </a:rPr>
              <a:t>www.lisc.org/BCJI</a:t>
            </a:r>
            <a:endParaRPr lang="en-US" altLang="en-US" sz="1000" dirty="0" smtClean="0">
              <a:solidFill>
                <a:srgbClr val="000000"/>
              </a:solidFill>
              <a:latin typeface="Arial" panose="020B0604020202020204" pitchFamily="34" charset="0"/>
              <a:ea typeface="+mn-ea"/>
              <a:cs typeface="+mn-cs"/>
            </a:endParaRPr>
          </a:p>
        </p:txBody>
      </p:sp>
      <p:sp>
        <p:nvSpPr>
          <p:cNvPr id="5159" name="Oval 54"/>
          <p:cNvSpPr>
            <a:spLocks noChangeArrowheads="1"/>
          </p:cNvSpPr>
          <p:nvPr/>
        </p:nvSpPr>
        <p:spPr bwMode="auto">
          <a:xfrm>
            <a:off x="3441700" y="2405063"/>
            <a:ext cx="76200" cy="7620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60" name="Oval 54"/>
          <p:cNvSpPr>
            <a:spLocks noChangeArrowheads="1"/>
          </p:cNvSpPr>
          <p:nvPr/>
        </p:nvSpPr>
        <p:spPr bwMode="auto">
          <a:xfrm>
            <a:off x="5870575" y="2417763"/>
            <a:ext cx="76200" cy="7620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61" name="Oval 54"/>
          <p:cNvSpPr>
            <a:spLocks noChangeArrowheads="1"/>
          </p:cNvSpPr>
          <p:nvPr/>
        </p:nvSpPr>
        <p:spPr bwMode="auto">
          <a:xfrm>
            <a:off x="6135688" y="3860800"/>
            <a:ext cx="76200" cy="7620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62" name="Oval 54"/>
          <p:cNvSpPr>
            <a:spLocks noChangeArrowheads="1"/>
          </p:cNvSpPr>
          <p:nvPr/>
        </p:nvSpPr>
        <p:spPr bwMode="auto">
          <a:xfrm>
            <a:off x="7143750" y="2311400"/>
            <a:ext cx="76200" cy="7620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63" name="Oval 54"/>
          <p:cNvSpPr>
            <a:spLocks noChangeArrowheads="1"/>
          </p:cNvSpPr>
          <p:nvPr/>
        </p:nvSpPr>
        <p:spPr bwMode="auto">
          <a:xfrm>
            <a:off x="6727825" y="4953000"/>
            <a:ext cx="76200" cy="7620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64" name="Oval 54"/>
          <p:cNvSpPr>
            <a:spLocks noChangeArrowheads="1"/>
          </p:cNvSpPr>
          <p:nvPr/>
        </p:nvSpPr>
        <p:spPr bwMode="auto">
          <a:xfrm>
            <a:off x="6951663" y="2500313"/>
            <a:ext cx="76200" cy="7620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65" name="Oval 54"/>
          <p:cNvSpPr>
            <a:spLocks noChangeArrowheads="1"/>
          </p:cNvSpPr>
          <p:nvPr/>
        </p:nvSpPr>
        <p:spPr bwMode="auto">
          <a:xfrm>
            <a:off x="6678613" y="3352800"/>
            <a:ext cx="76200" cy="7620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66" name="Oval 54"/>
          <p:cNvSpPr>
            <a:spLocks noChangeArrowheads="1"/>
          </p:cNvSpPr>
          <p:nvPr/>
        </p:nvSpPr>
        <p:spPr bwMode="auto">
          <a:xfrm>
            <a:off x="5791200" y="2582863"/>
            <a:ext cx="76200" cy="7620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67" name="Oval 54"/>
          <p:cNvSpPr>
            <a:spLocks noChangeArrowheads="1"/>
          </p:cNvSpPr>
          <p:nvPr/>
        </p:nvSpPr>
        <p:spPr bwMode="auto">
          <a:xfrm>
            <a:off x="4638675" y="3625850"/>
            <a:ext cx="76200" cy="7620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68" name="Oval 54"/>
          <p:cNvSpPr>
            <a:spLocks noChangeArrowheads="1"/>
          </p:cNvSpPr>
          <p:nvPr/>
        </p:nvSpPr>
        <p:spPr bwMode="auto">
          <a:xfrm>
            <a:off x="1806575" y="3078163"/>
            <a:ext cx="76200" cy="7620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69" name="Oval 54"/>
          <p:cNvSpPr>
            <a:spLocks noChangeArrowheads="1"/>
          </p:cNvSpPr>
          <p:nvPr/>
        </p:nvSpPr>
        <p:spPr bwMode="auto">
          <a:xfrm>
            <a:off x="6048375" y="2994025"/>
            <a:ext cx="76200" cy="7620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70" name="Oval 54"/>
          <p:cNvSpPr>
            <a:spLocks noChangeArrowheads="1"/>
          </p:cNvSpPr>
          <p:nvPr/>
        </p:nvSpPr>
        <p:spPr bwMode="auto">
          <a:xfrm>
            <a:off x="4873625" y="2341563"/>
            <a:ext cx="76200" cy="7620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71" name="Oval 54"/>
          <p:cNvSpPr>
            <a:spLocks noChangeArrowheads="1"/>
          </p:cNvSpPr>
          <p:nvPr/>
        </p:nvSpPr>
        <p:spPr bwMode="auto">
          <a:xfrm>
            <a:off x="3048000" y="2738438"/>
            <a:ext cx="76200" cy="7620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72" name="Oval 54"/>
          <p:cNvSpPr>
            <a:spLocks noChangeArrowheads="1"/>
          </p:cNvSpPr>
          <p:nvPr/>
        </p:nvSpPr>
        <p:spPr bwMode="auto">
          <a:xfrm>
            <a:off x="7005638" y="2544763"/>
            <a:ext cx="76200" cy="7620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73" name="Oval 54"/>
          <p:cNvSpPr>
            <a:spLocks noChangeArrowheads="1"/>
          </p:cNvSpPr>
          <p:nvPr/>
        </p:nvSpPr>
        <p:spPr bwMode="auto">
          <a:xfrm>
            <a:off x="6224588" y="3071813"/>
            <a:ext cx="76200" cy="7620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74" name="Oval 54"/>
          <p:cNvSpPr>
            <a:spLocks noChangeArrowheads="1"/>
          </p:cNvSpPr>
          <p:nvPr/>
        </p:nvSpPr>
        <p:spPr bwMode="auto">
          <a:xfrm>
            <a:off x="5359400" y="3919538"/>
            <a:ext cx="76200" cy="7620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75" name="Oval 54"/>
          <p:cNvSpPr>
            <a:spLocks noChangeArrowheads="1"/>
          </p:cNvSpPr>
          <p:nvPr/>
        </p:nvSpPr>
        <p:spPr bwMode="auto">
          <a:xfrm>
            <a:off x="7192963" y="2187575"/>
            <a:ext cx="76200" cy="7620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98" name="Rectangle 97"/>
          <p:cNvSpPr/>
          <p:nvPr/>
        </p:nvSpPr>
        <p:spPr>
          <a:xfrm>
            <a:off x="7772400" y="4252913"/>
            <a:ext cx="1304925" cy="273050"/>
          </a:xfrm>
          <a:prstGeom prst="rect">
            <a:avLst/>
          </a:prstGeom>
          <a:solidFill>
            <a:srgbClr val="FF6600"/>
          </a:solidFill>
          <a:ln>
            <a:solidFill>
              <a:srgbClr val="FF660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solidFill>
                <a:srgbClr val="FFFFFF"/>
              </a:solidFill>
            </a:endParaRPr>
          </a:p>
        </p:txBody>
      </p:sp>
      <p:sp>
        <p:nvSpPr>
          <p:cNvPr id="99" name="Rectangle 98"/>
          <p:cNvSpPr/>
          <p:nvPr/>
        </p:nvSpPr>
        <p:spPr>
          <a:xfrm>
            <a:off x="7780338" y="1208088"/>
            <a:ext cx="1314450" cy="273050"/>
          </a:xfrm>
          <a:prstGeom prst="rect">
            <a:avLst/>
          </a:prstGeom>
          <a:solidFill>
            <a:srgbClr val="008000"/>
          </a:solidFill>
          <a:ln>
            <a:solidFill>
              <a:srgbClr val="00800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solidFill>
                <a:srgbClr val="FFFFFF"/>
              </a:solidFill>
            </a:endParaRPr>
          </a:p>
        </p:txBody>
      </p:sp>
      <p:sp>
        <p:nvSpPr>
          <p:cNvPr id="100" name="Text Box 84"/>
          <p:cNvSpPr txBox="1">
            <a:spLocks noChangeArrowheads="1"/>
          </p:cNvSpPr>
          <p:nvPr/>
        </p:nvSpPr>
        <p:spPr bwMode="auto">
          <a:xfrm>
            <a:off x="7772400" y="4257675"/>
            <a:ext cx="1304925" cy="2533650"/>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algn="ctr" eaLnBrk="1" hangingPunct="1">
              <a:spcBef>
                <a:spcPct val="0"/>
              </a:spcBef>
              <a:buFontTx/>
              <a:buNone/>
              <a:defRPr/>
            </a:pPr>
            <a:r>
              <a:rPr lang="en-US" altLang="en-US" sz="1100" dirty="0" smtClean="0">
                <a:solidFill>
                  <a:srgbClr val="FFFFFF"/>
                </a:solidFill>
                <a:latin typeface="Arial" panose="020B0604020202020204" pitchFamily="34" charset="0"/>
                <a:ea typeface="+mn-ea"/>
                <a:cs typeface="+mn-cs"/>
              </a:rPr>
              <a:t>FY 2015 SITES</a:t>
            </a:r>
            <a:endParaRPr lang="en-US" altLang="en-US" sz="1100" dirty="0" smtClean="0">
              <a:solidFill>
                <a:srgbClr val="FFFFFF"/>
              </a:solidFill>
              <a:ea typeface="+mn-ea"/>
              <a:cs typeface="Arial" panose="020B0604020202020204" pitchFamily="34" charset="0"/>
            </a:endParaRPr>
          </a:p>
          <a:p>
            <a:pPr eaLnBrk="1" hangingPunct="1">
              <a:spcBef>
                <a:spcPct val="0"/>
              </a:spcBef>
              <a:buFontTx/>
              <a:buNone/>
              <a:defRPr/>
            </a:pPr>
            <a:endParaRPr lang="en-US" altLang="en-US" sz="1000" dirty="0" smtClean="0">
              <a:solidFill>
                <a:srgbClr val="FF6600"/>
              </a:solidFill>
              <a:ea typeface="+mn-ea"/>
              <a:cs typeface="Arial" panose="020B0604020202020204" pitchFamily="34" charset="0"/>
            </a:endParaRPr>
          </a:p>
          <a:p>
            <a:pPr eaLnBrk="1" hangingPunct="1">
              <a:spcBef>
                <a:spcPct val="0"/>
              </a:spcBef>
              <a:buFontTx/>
              <a:buNone/>
              <a:defRPr/>
            </a:pPr>
            <a:r>
              <a:rPr lang="en-US" altLang="en-US" sz="950" dirty="0" smtClean="0">
                <a:solidFill>
                  <a:srgbClr val="FF6600"/>
                </a:solidFill>
                <a:ea typeface="+mn-ea"/>
                <a:cs typeface="Arial" panose="020B0604020202020204" pitchFamily="34" charset="0"/>
              </a:rPr>
              <a:t>Atlanta, GA</a:t>
            </a:r>
          </a:p>
          <a:p>
            <a:pPr eaLnBrk="1" hangingPunct="1">
              <a:spcBef>
                <a:spcPct val="0"/>
              </a:spcBef>
              <a:buFontTx/>
              <a:buNone/>
              <a:defRPr/>
            </a:pPr>
            <a:r>
              <a:rPr lang="en-US" altLang="en-US" sz="950" dirty="0" smtClean="0">
                <a:solidFill>
                  <a:srgbClr val="FF6600"/>
                </a:solidFill>
                <a:ea typeface="+mn-ea"/>
                <a:cs typeface="Arial" panose="020B0604020202020204" pitchFamily="34" charset="0"/>
              </a:rPr>
              <a:t>Berea, KY</a:t>
            </a:r>
          </a:p>
          <a:p>
            <a:pPr eaLnBrk="1" hangingPunct="1">
              <a:spcBef>
                <a:spcPct val="0"/>
              </a:spcBef>
              <a:buFontTx/>
              <a:buNone/>
              <a:defRPr/>
            </a:pPr>
            <a:r>
              <a:rPr lang="en-US" altLang="en-US" sz="950" dirty="0" smtClean="0">
                <a:solidFill>
                  <a:srgbClr val="FF6600"/>
                </a:solidFill>
                <a:ea typeface="+mn-ea"/>
                <a:cs typeface="Arial" panose="020B0604020202020204" pitchFamily="34" charset="0"/>
              </a:rPr>
              <a:t>Brooklyn, NY</a:t>
            </a:r>
          </a:p>
          <a:p>
            <a:pPr eaLnBrk="1" hangingPunct="1">
              <a:spcBef>
                <a:spcPct val="0"/>
              </a:spcBef>
              <a:buFontTx/>
              <a:buNone/>
              <a:defRPr/>
            </a:pPr>
            <a:r>
              <a:rPr lang="en-US" altLang="en-US" sz="950" dirty="0" smtClean="0">
                <a:solidFill>
                  <a:srgbClr val="FF6600"/>
                </a:solidFill>
                <a:ea typeface="+mn-ea"/>
                <a:cs typeface="Arial" panose="020B0604020202020204" pitchFamily="34" charset="0"/>
              </a:rPr>
              <a:t>Harrisburg, PA</a:t>
            </a:r>
          </a:p>
          <a:p>
            <a:pPr eaLnBrk="1" hangingPunct="1">
              <a:spcBef>
                <a:spcPct val="0"/>
              </a:spcBef>
              <a:buFontTx/>
              <a:buNone/>
              <a:defRPr/>
            </a:pPr>
            <a:r>
              <a:rPr lang="en-US" altLang="en-US" sz="950" dirty="0" smtClean="0">
                <a:solidFill>
                  <a:srgbClr val="FF6600"/>
                </a:solidFill>
                <a:ea typeface="+mn-ea"/>
                <a:cs typeface="Arial" panose="020B0604020202020204" pitchFamily="34" charset="0"/>
              </a:rPr>
              <a:t>Hayward, CA</a:t>
            </a:r>
          </a:p>
          <a:p>
            <a:pPr eaLnBrk="1" hangingPunct="1">
              <a:spcBef>
                <a:spcPct val="0"/>
              </a:spcBef>
              <a:buFontTx/>
              <a:buNone/>
              <a:defRPr/>
            </a:pPr>
            <a:r>
              <a:rPr lang="en-US" altLang="en-US" sz="950" dirty="0" smtClean="0">
                <a:solidFill>
                  <a:srgbClr val="FF6600"/>
                </a:solidFill>
                <a:ea typeface="+mn-ea"/>
                <a:cs typeface="Arial" panose="020B0604020202020204" pitchFamily="34" charset="0"/>
              </a:rPr>
              <a:t>Indianapolis, IN</a:t>
            </a:r>
          </a:p>
          <a:p>
            <a:pPr eaLnBrk="1" hangingPunct="1">
              <a:spcBef>
                <a:spcPct val="0"/>
              </a:spcBef>
              <a:buFontTx/>
              <a:buNone/>
              <a:defRPr/>
            </a:pPr>
            <a:r>
              <a:rPr lang="en-US" altLang="en-US" sz="950" dirty="0" smtClean="0">
                <a:solidFill>
                  <a:srgbClr val="FF6600"/>
                </a:solidFill>
                <a:ea typeface="+mn-ea"/>
                <a:cs typeface="Arial" panose="020B0604020202020204" pitchFamily="34" charset="0"/>
              </a:rPr>
              <a:t>Langley Park, MD</a:t>
            </a:r>
          </a:p>
          <a:p>
            <a:pPr eaLnBrk="1" hangingPunct="1">
              <a:spcBef>
                <a:spcPct val="0"/>
              </a:spcBef>
              <a:buFontTx/>
              <a:buNone/>
              <a:defRPr/>
            </a:pPr>
            <a:r>
              <a:rPr lang="en-US" altLang="en-US" sz="950" dirty="0" smtClean="0">
                <a:solidFill>
                  <a:srgbClr val="FF6600"/>
                </a:solidFill>
                <a:ea typeface="+mn-ea"/>
                <a:cs typeface="Arial" panose="020B0604020202020204" pitchFamily="34" charset="0"/>
              </a:rPr>
              <a:t>Madison, WI</a:t>
            </a:r>
          </a:p>
          <a:p>
            <a:pPr eaLnBrk="1" hangingPunct="1">
              <a:spcBef>
                <a:spcPct val="0"/>
              </a:spcBef>
              <a:buFontTx/>
              <a:buNone/>
              <a:defRPr/>
            </a:pPr>
            <a:r>
              <a:rPr lang="en-US" altLang="en-US" sz="950" dirty="0" smtClean="0">
                <a:solidFill>
                  <a:srgbClr val="FF6600"/>
                </a:solidFill>
                <a:ea typeface="+mn-ea"/>
                <a:cs typeface="Arial" panose="020B0604020202020204" pitchFamily="34" charset="0"/>
              </a:rPr>
              <a:t>Meridian, MS</a:t>
            </a:r>
          </a:p>
          <a:p>
            <a:pPr eaLnBrk="1" hangingPunct="1">
              <a:spcBef>
                <a:spcPct val="0"/>
              </a:spcBef>
              <a:buFontTx/>
              <a:buNone/>
              <a:defRPr/>
            </a:pPr>
            <a:r>
              <a:rPr lang="en-US" altLang="en-US" sz="950" dirty="0" smtClean="0">
                <a:solidFill>
                  <a:srgbClr val="FF6600"/>
                </a:solidFill>
                <a:ea typeface="+mn-ea"/>
                <a:cs typeface="Arial" panose="020B0604020202020204" pitchFamily="34" charset="0"/>
              </a:rPr>
              <a:t>Minneapolis, MN</a:t>
            </a:r>
          </a:p>
          <a:p>
            <a:pPr eaLnBrk="1" hangingPunct="1">
              <a:spcBef>
                <a:spcPct val="0"/>
              </a:spcBef>
              <a:buFontTx/>
              <a:buNone/>
              <a:defRPr/>
            </a:pPr>
            <a:r>
              <a:rPr lang="en-US" altLang="en-US" sz="950" dirty="0" smtClean="0">
                <a:solidFill>
                  <a:srgbClr val="FF6600"/>
                </a:solidFill>
                <a:ea typeface="+mn-ea"/>
                <a:cs typeface="Arial" panose="020B0604020202020204" pitchFamily="34" charset="0"/>
              </a:rPr>
              <a:t>Norwalk, CT</a:t>
            </a:r>
          </a:p>
          <a:p>
            <a:pPr eaLnBrk="1" hangingPunct="1">
              <a:spcBef>
                <a:spcPct val="0"/>
              </a:spcBef>
              <a:buFontTx/>
              <a:buNone/>
              <a:defRPr/>
            </a:pPr>
            <a:r>
              <a:rPr lang="en-US" altLang="en-US" sz="950" dirty="0" smtClean="0">
                <a:solidFill>
                  <a:srgbClr val="FF6600"/>
                </a:solidFill>
                <a:ea typeface="+mn-ea"/>
                <a:cs typeface="Arial" panose="020B0604020202020204" pitchFamily="34" charset="0"/>
              </a:rPr>
              <a:t>St. Louis, MO</a:t>
            </a:r>
          </a:p>
          <a:p>
            <a:pPr eaLnBrk="1" hangingPunct="1">
              <a:spcBef>
                <a:spcPct val="0"/>
              </a:spcBef>
              <a:buFontTx/>
              <a:buNone/>
              <a:defRPr/>
            </a:pPr>
            <a:r>
              <a:rPr lang="en-US" altLang="en-US" sz="950" dirty="0" smtClean="0">
                <a:solidFill>
                  <a:srgbClr val="FF6600"/>
                </a:solidFill>
                <a:ea typeface="+mn-ea"/>
                <a:cs typeface="Arial" panose="020B0604020202020204" pitchFamily="34" charset="0"/>
              </a:rPr>
              <a:t>Youngstown, OH</a:t>
            </a:r>
          </a:p>
          <a:p>
            <a:pPr eaLnBrk="1" hangingPunct="1">
              <a:spcBef>
                <a:spcPct val="0"/>
              </a:spcBef>
              <a:buFont typeface="Wingdings" panose="05000000000000000000" pitchFamily="2" charset="2"/>
              <a:buNone/>
              <a:defRPr/>
            </a:pPr>
            <a:r>
              <a:rPr lang="en-US" altLang="en-US" sz="950" smtClean="0">
                <a:solidFill>
                  <a:srgbClr val="FF6600"/>
                </a:solidFill>
                <a:ea typeface="+mn-ea"/>
                <a:cs typeface="Arial" panose="020B0604020202020204" pitchFamily="34" charset="0"/>
              </a:rPr>
              <a:t>Washington, </a:t>
            </a:r>
            <a:r>
              <a:rPr lang="en-US" altLang="en-US" sz="950" dirty="0" smtClean="0">
                <a:solidFill>
                  <a:srgbClr val="FF6600"/>
                </a:solidFill>
                <a:ea typeface="+mn-ea"/>
                <a:cs typeface="Arial" panose="020B0604020202020204" pitchFamily="34" charset="0"/>
              </a:rPr>
              <a:t>DC</a:t>
            </a:r>
          </a:p>
          <a:p>
            <a:pPr eaLnBrk="1" hangingPunct="1">
              <a:spcBef>
                <a:spcPct val="0"/>
              </a:spcBef>
              <a:buFontTx/>
              <a:buNone/>
              <a:defRPr/>
            </a:pPr>
            <a:endParaRPr lang="en-US" altLang="en-US" sz="1200" dirty="0" smtClean="0">
              <a:solidFill>
                <a:srgbClr val="333399"/>
              </a:solidFill>
              <a:ea typeface="+mn-ea"/>
              <a:cs typeface="Arial" panose="020B0604020202020204" pitchFamily="34" charset="0"/>
            </a:endParaRPr>
          </a:p>
          <a:p>
            <a:pPr eaLnBrk="1" hangingPunct="1">
              <a:spcBef>
                <a:spcPct val="0"/>
              </a:spcBef>
              <a:buFontTx/>
              <a:buNone/>
              <a:defRPr/>
            </a:pPr>
            <a:endParaRPr lang="en-US" altLang="en-US" sz="1200" dirty="0" smtClean="0">
              <a:solidFill>
                <a:srgbClr val="333399"/>
              </a:solidFill>
              <a:ea typeface="+mn-ea"/>
              <a:cs typeface="Arial" panose="020B0604020202020204" pitchFamily="34" charset="0"/>
            </a:endParaRPr>
          </a:p>
          <a:p>
            <a:pPr eaLnBrk="1" hangingPunct="1">
              <a:spcBef>
                <a:spcPct val="0"/>
              </a:spcBef>
              <a:buFontTx/>
              <a:buNone/>
              <a:defRPr/>
            </a:pPr>
            <a:endParaRPr lang="en-US" altLang="en-US" sz="1200" dirty="0" smtClean="0">
              <a:solidFill>
                <a:srgbClr val="333399"/>
              </a:solidFill>
              <a:ea typeface="+mn-ea"/>
              <a:cs typeface="Arial" panose="020B0604020202020204" pitchFamily="34" charset="0"/>
            </a:endParaRPr>
          </a:p>
          <a:p>
            <a:pPr eaLnBrk="1" hangingPunct="1">
              <a:spcBef>
                <a:spcPct val="0"/>
              </a:spcBef>
              <a:buFontTx/>
              <a:buNone/>
              <a:defRPr/>
            </a:pPr>
            <a:endParaRPr lang="en-US" altLang="en-US" sz="1200" dirty="0" smtClean="0">
              <a:solidFill>
                <a:srgbClr val="333399"/>
              </a:solidFill>
              <a:ea typeface="+mn-ea"/>
              <a:cs typeface="Arial" panose="020B0604020202020204" pitchFamily="34" charset="0"/>
            </a:endParaRPr>
          </a:p>
          <a:p>
            <a:pPr eaLnBrk="1" hangingPunct="1">
              <a:spcBef>
                <a:spcPct val="0"/>
              </a:spcBef>
              <a:buFontTx/>
              <a:buNone/>
              <a:defRPr/>
            </a:pPr>
            <a:endParaRPr lang="en-US" altLang="en-US" sz="1200" dirty="0" smtClean="0">
              <a:solidFill>
                <a:srgbClr val="333399"/>
              </a:solidFill>
              <a:ea typeface="+mn-ea"/>
              <a:cs typeface="Arial" panose="020B0604020202020204" pitchFamily="34" charset="0"/>
            </a:endParaRPr>
          </a:p>
          <a:p>
            <a:pPr eaLnBrk="1" hangingPunct="1">
              <a:spcBef>
                <a:spcPct val="0"/>
              </a:spcBef>
              <a:buFontTx/>
              <a:buNone/>
              <a:defRPr/>
            </a:pPr>
            <a:endParaRPr lang="en-US" altLang="en-US" sz="1200" dirty="0" smtClean="0">
              <a:solidFill>
                <a:srgbClr val="333399"/>
              </a:solidFill>
              <a:ea typeface="+mn-ea"/>
              <a:cs typeface="Arial" panose="020B0604020202020204" pitchFamily="34" charset="0"/>
            </a:endParaRPr>
          </a:p>
        </p:txBody>
      </p:sp>
      <p:sp>
        <p:nvSpPr>
          <p:cNvPr id="101" name="Text Box 84"/>
          <p:cNvSpPr txBox="1">
            <a:spLocks noChangeArrowheads="1"/>
          </p:cNvSpPr>
          <p:nvPr/>
        </p:nvSpPr>
        <p:spPr bwMode="auto">
          <a:xfrm>
            <a:off x="7783513" y="1193800"/>
            <a:ext cx="1311275" cy="3011488"/>
          </a:xfrm>
          <a:prstGeom prst="rect">
            <a:avLst/>
          </a:prstGeom>
          <a:noFill/>
          <a:ln w="952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algn="ctr" eaLnBrk="1" hangingPunct="1">
              <a:spcBef>
                <a:spcPct val="0"/>
              </a:spcBef>
              <a:buFontTx/>
              <a:buNone/>
              <a:defRPr/>
            </a:pPr>
            <a:r>
              <a:rPr lang="en-US" altLang="en-US" sz="1100" dirty="0" smtClean="0">
                <a:solidFill>
                  <a:srgbClr val="FFFFFF"/>
                </a:solidFill>
                <a:latin typeface="Arial" panose="020B0604020202020204" pitchFamily="34" charset="0"/>
                <a:ea typeface="+mn-ea"/>
                <a:cs typeface="+mn-cs"/>
              </a:rPr>
              <a:t>FY 2014 SITES</a:t>
            </a:r>
            <a:endParaRPr lang="en-US" altLang="en-US" sz="1100" dirty="0" smtClean="0">
              <a:solidFill>
                <a:srgbClr val="FFFFFF"/>
              </a:solidFill>
              <a:ea typeface="+mn-ea"/>
              <a:cs typeface="Arial" panose="020B0604020202020204" pitchFamily="34" charset="0"/>
            </a:endParaRPr>
          </a:p>
          <a:p>
            <a:pPr eaLnBrk="1" hangingPunct="1">
              <a:spcBef>
                <a:spcPct val="0"/>
              </a:spcBef>
              <a:buFontTx/>
              <a:buNone/>
              <a:defRPr/>
            </a:pPr>
            <a:endParaRPr lang="en-US" altLang="en-US" sz="950" dirty="0" smtClean="0">
              <a:solidFill>
                <a:srgbClr val="333399"/>
              </a:solidFill>
              <a:ea typeface="+mn-ea"/>
              <a:cs typeface="Arial" panose="020B0604020202020204" pitchFamily="34" charset="0"/>
            </a:endParaRPr>
          </a:p>
          <a:p>
            <a:pPr eaLnBrk="1" hangingPunct="1">
              <a:spcBef>
                <a:spcPct val="0"/>
              </a:spcBef>
              <a:buFont typeface="Wingdings" panose="05000000000000000000" pitchFamily="2" charset="2"/>
              <a:buNone/>
              <a:defRPr/>
            </a:pPr>
            <a:r>
              <a:rPr lang="en-US" altLang="en-US" sz="950" dirty="0" smtClean="0">
                <a:solidFill>
                  <a:srgbClr val="008000"/>
                </a:solidFill>
                <a:ea typeface="+mn-ea"/>
                <a:cs typeface="Arial" panose="020B0604020202020204" pitchFamily="34" charset="0"/>
              </a:rPr>
              <a:t>Alameda County, CA</a:t>
            </a:r>
          </a:p>
          <a:p>
            <a:pPr eaLnBrk="1" hangingPunct="1">
              <a:spcBef>
                <a:spcPct val="0"/>
              </a:spcBef>
              <a:buFont typeface="Wingdings" panose="05000000000000000000" pitchFamily="2" charset="2"/>
              <a:buNone/>
              <a:defRPr/>
            </a:pPr>
            <a:r>
              <a:rPr lang="en-US" altLang="en-US" sz="950" dirty="0" smtClean="0">
                <a:solidFill>
                  <a:srgbClr val="008000"/>
                </a:solidFill>
                <a:ea typeface="+mn-ea"/>
                <a:cs typeface="Arial" panose="020B0604020202020204" pitchFamily="34" charset="0"/>
              </a:rPr>
              <a:t>Battle Creek, MI</a:t>
            </a:r>
          </a:p>
          <a:p>
            <a:pPr eaLnBrk="1" hangingPunct="1">
              <a:spcBef>
                <a:spcPct val="0"/>
              </a:spcBef>
              <a:buFont typeface="Wingdings" panose="05000000000000000000" pitchFamily="2" charset="2"/>
              <a:buNone/>
              <a:defRPr/>
            </a:pPr>
            <a:r>
              <a:rPr lang="en-US" altLang="en-US" sz="950" dirty="0" smtClean="0">
                <a:solidFill>
                  <a:srgbClr val="008000"/>
                </a:solidFill>
                <a:ea typeface="+mn-ea"/>
                <a:cs typeface="Arial" panose="020B0604020202020204" pitchFamily="34" charset="0"/>
              </a:rPr>
              <a:t>Coahoma County, MS</a:t>
            </a:r>
          </a:p>
          <a:p>
            <a:pPr eaLnBrk="1" hangingPunct="1">
              <a:spcBef>
                <a:spcPct val="0"/>
              </a:spcBef>
              <a:buFontTx/>
              <a:buNone/>
              <a:defRPr/>
            </a:pPr>
            <a:r>
              <a:rPr lang="en-US" altLang="en-US" sz="950" dirty="0" smtClean="0">
                <a:solidFill>
                  <a:srgbClr val="008000"/>
                </a:solidFill>
                <a:ea typeface="+mn-ea"/>
                <a:cs typeface="Arial" panose="020B0604020202020204" pitchFamily="34" charset="0"/>
              </a:rPr>
              <a:t>Denver, CO</a:t>
            </a:r>
          </a:p>
          <a:p>
            <a:pPr eaLnBrk="1" hangingPunct="1">
              <a:spcBef>
                <a:spcPct val="0"/>
              </a:spcBef>
              <a:buFont typeface="Wingdings" panose="05000000000000000000" pitchFamily="2" charset="2"/>
              <a:buNone/>
              <a:defRPr/>
            </a:pPr>
            <a:r>
              <a:rPr lang="en-US" altLang="en-US" sz="950" dirty="0" smtClean="0">
                <a:solidFill>
                  <a:srgbClr val="008000"/>
                </a:solidFill>
                <a:ea typeface="+mn-ea"/>
                <a:cs typeface="Arial" panose="020B0604020202020204" pitchFamily="34" charset="0"/>
              </a:rPr>
              <a:t>Durham, NC</a:t>
            </a:r>
          </a:p>
          <a:p>
            <a:pPr eaLnBrk="1" hangingPunct="1">
              <a:spcBef>
                <a:spcPct val="0"/>
              </a:spcBef>
              <a:buFontTx/>
              <a:buNone/>
              <a:defRPr/>
            </a:pPr>
            <a:r>
              <a:rPr lang="en-US" altLang="en-US" sz="950" dirty="0" smtClean="0">
                <a:solidFill>
                  <a:srgbClr val="008000"/>
                </a:solidFill>
                <a:ea typeface="+mn-ea"/>
                <a:cs typeface="Arial" panose="020B0604020202020204" pitchFamily="34" charset="0"/>
              </a:rPr>
              <a:t>Flint, MI</a:t>
            </a:r>
          </a:p>
          <a:p>
            <a:pPr eaLnBrk="1" hangingPunct="1">
              <a:spcBef>
                <a:spcPct val="0"/>
              </a:spcBef>
              <a:buFontTx/>
              <a:buNone/>
              <a:defRPr/>
            </a:pPr>
            <a:r>
              <a:rPr lang="en-US" altLang="en-US" sz="950" dirty="0" smtClean="0">
                <a:solidFill>
                  <a:srgbClr val="008000"/>
                </a:solidFill>
                <a:ea typeface="+mn-ea"/>
                <a:cs typeface="Arial" panose="020B0604020202020204" pitchFamily="34" charset="0"/>
              </a:rPr>
              <a:t>Highland County, OH</a:t>
            </a:r>
          </a:p>
          <a:p>
            <a:pPr eaLnBrk="1" hangingPunct="1">
              <a:spcBef>
                <a:spcPct val="0"/>
              </a:spcBef>
              <a:buFontTx/>
              <a:buNone/>
              <a:defRPr/>
            </a:pPr>
            <a:r>
              <a:rPr lang="en-US" altLang="en-US" sz="950" dirty="0" smtClean="0">
                <a:solidFill>
                  <a:srgbClr val="008000"/>
                </a:solidFill>
                <a:ea typeface="+mn-ea"/>
                <a:cs typeface="Arial" panose="020B0604020202020204" pitchFamily="34" charset="0"/>
              </a:rPr>
              <a:t>Huntington, WV</a:t>
            </a:r>
          </a:p>
          <a:p>
            <a:pPr eaLnBrk="1" hangingPunct="1">
              <a:spcBef>
                <a:spcPct val="0"/>
              </a:spcBef>
              <a:buFont typeface="Wingdings" panose="05000000000000000000" pitchFamily="2" charset="2"/>
              <a:buNone/>
              <a:defRPr/>
            </a:pPr>
            <a:r>
              <a:rPr lang="en-US" altLang="en-US" sz="950" dirty="0" smtClean="0">
                <a:solidFill>
                  <a:srgbClr val="008000"/>
                </a:solidFill>
                <a:ea typeface="+mn-ea"/>
                <a:cs typeface="Arial" panose="020B0604020202020204" pitchFamily="34" charset="0"/>
              </a:rPr>
              <a:t>Miami-Dade County, FL</a:t>
            </a:r>
          </a:p>
          <a:p>
            <a:pPr eaLnBrk="1" hangingPunct="1">
              <a:spcBef>
                <a:spcPct val="0"/>
              </a:spcBef>
              <a:buFontTx/>
              <a:buNone/>
              <a:defRPr/>
            </a:pPr>
            <a:r>
              <a:rPr lang="en-US" altLang="en-US" sz="950" dirty="0" smtClean="0">
                <a:solidFill>
                  <a:srgbClr val="008000"/>
                </a:solidFill>
                <a:ea typeface="+mn-ea"/>
                <a:cs typeface="Arial" panose="020B0604020202020204" pitchFamily="34" charset="0"/>
              </a:rPr>
              <a:t>Minneapolis, MN</a:t>
            </a:r>
          </a:p>
          <a:p>
            <a:pPr eaLnBrk="1" hangingPunct="1">
              <a:spcBef>
                <a:spcPct val="0"/>
              </a:spcBef>
              <a:buFont typeface="Wingdings" panose="05000000000000000000" pitchFamily="2" charset="2"/>
              <a:buNone/>
              <a:defRPr/>
            </a:pPr>
            <a:r>
              <a:rPr lang="en-US" altLang="en-US" sz="950" dirty="0" smtClean="0">
                <a:solidFill>
                  <a:srgbClr val="008000"/>
                </a:solidFill>
                <a:ea typeface="+mn-ea"/>
                <a:cs typeface="Arial" panose="020B0604020202020204" pitchFamily="34" charset="0"/>
              </a:rPr>
              <a:t>New Haven, CT</a:t>
            </a:r>
          </a:p>
          <a:p>
            <a:pPr eaLnBrk="1" hangingPunct="1">
              <a:spcBef>
                <a:spcPct val="0"/>
              </a:spcBef>
              <a:buFont typeface="Wingdings" panose="05000000000000000000" pitchFamily="2" charset="2"/>
              <a:buNone/>
              <a:defRPr/>
            </a:pPr>
            <a:r>
              <a:rPr lang="en-US" altLang="en-US" sz="950" dirty="0" smtClean="0">
                <a:solidFill>
                  <a:srgbClr val="008000"/>
                </a:solidFill>
                <a:ea typeface="+mn-ea"/>
                <a:cs typeface="Arial" panose="020B0604020202020204" pitchFamily="34" charset="0"/>
              </a:rPr>
              <a:t>Newark, NJ</a:t>
            </a:r>
          </a:p>
          <a:p>
            <a:pPr eaLnBrk="1" hangingPunct="1">
              <a:spcBef>
                <a:spcPct val="0"/>
              </a:spcBef>
              <a:buFontTx/>
              <a:buNone/>
              <a:defRPr/>
            </a:pPr>
            <a:r>
              <a:rPr lang="en-US" altLang="en-US" sz="950" dirty="0" smtClean="0">
                <a:solidFill>
                  <a:srgbClr val="008000"/>
                </a:solidFill>
                <a:ea typeface="+mn-ea"/>
                <a:cs typeface="Arial" panose="020B0604020202020204" pitchFamily="34" charset="0"/>
              </a:rPr>
              <a:t>Phillipsburg, NJ</a:t>
            </a:r>
          </a:p>
          <a:p>
            <a:pPr eaLnBrk="1" hangingPunct="1">
              <a:spcBef>
                <a:spcPct val="0"/>
              </a:spcBef>
              <a:buFontTx/>
              <a:buNone/>
              <a:defRPr/>
            </a:pPr>
            <a:r>
              <a:rPr lang="en-US" altLang="en-US" sz="950" dirty="0" smtClean="0">
                <a:solidFill>
                  <a:srgbClr val="008000"/>
                </a:solidFill>
                <a:ea typeface="+mn-ea"/>
                <a:cs typeface="Arial" panose="020B0604020202020204" pitchFamily="34" charset="0"/>
              </a:rPr>
              <a:t>Rockdale County, GA</a:t>
            </a:r>
          </a:p>
          <a:p>
            <a:pPr eaLnBrk="1" hangingPunct="1">
              <a:spcBef>
                <a:spcPct val="0"/>
              </a:spcBef>
              <a:buFontTx/>
              <a:buNone/>
              <a:defRPr/>
            </a:pPr>
            <a:r>
              <a:rPr lang="en-US" altLang="en-US" sz="950" dirty="0" smtClean="0">
                <a:solidFill>
                  <a:srgbClr val="008000"/>
                </a:solidFill>
                <a:ea typeface="+mn-ea"/>
                <a:cs typeface="Arial" panose="020B0604020202020204" pitchFamily="34" charset="0"/>
              </a:rPr>
              <a:t>Towaoc, CO</a:t>
            </a:r>
          </a:p>
          <a:p>
            <a:pPr eaLnBrk="1" hangingPunct="1">
              <a:spcBef>
                <a:spcPct val="0"/>
              </a:spcBef>
              <a:buFont typeface="Wingdings" panose="05000000000000000000" pitchFamily="2" charset="2"/>
              <a:buNone/>
              <a:defRPr/>
            </a:pPr>
            <a:r>
              <a:rPr lang="en-US" altLang="en-US" sz="950" dirty="0" smtClean="0">
                <a:solidFill>
                  <a:srgbClr val="008000"/>
                </a:solidFill>
                <a:ea typeface="+mn-ea"/>
                <a:cs typeface="Arial" panose="020B0604020202020204" pitchFamily="34" charset="0"/>
              </a:rPr>
              <a:t>Tulsa, OK</a:t>
            </a:r>
          </a:p>
          <a:p>
            <a:pPr eaLnBrk="1" hangingPunct="1">
              <a:spcBef>
                <a:spcPct val="0"/>
              </a:spcBef>
              <a:buFont typeface="Wingdings" panose="05000000000000000000" pitchFamily="2" charset="2"/>
              <a:buNone/>
              <a:defRPr/>
            </a:pPr>
            <a:r>
              <a:rPr lang="en-US" altLang="en-US" sz="950" dirty="0" smtClean="0">
                <a:solidFill>
                  <a:srgbClr val="008000"/>
                </a:solidFill>
                <a:ea typeface="+mn-ea"/>
                <a:cs typeface="Arial" panose="020B0604020202020204" pitchFamily="34" charset="0"/>
              </a:rPr>
              <a:t>Worcester, MA</a:t>
            </a:r>
          </a:p>
          <a:p>
            <a:pPr eaLnBrk="1" hangingPunct="1">
              <a:spcBef>
                <a:spcPct val="0"/>
              </a:spcBef>
              <a:buFontTx/>
              <a:buNone/>
              <a:defRPr/>
            </a:pPr>
            <a:endParaRPr lang="en-US" altLang="en-US" sz="1200" dirty="0" smtClean="0">
              <a:solidFill>
                <a:srgbClr val="333399"/>
              </a:solidFill>
              <a:ea typeface="+mn-ea"/>
              <a:cs typeface="Arial" panose="020B0604020202020204" pitchFamily="34" charset="0"/>
            </a:endParaRPr>
          </a:p>
          <a:p>
            <a:pPr eaLnBrk="1" hangingPunct="1">
              <a:spcBef>
                <a:spcPct val="0"/>
              </a:spcBef>
              <a:buFontTx/>
              <a:buNone/>
              <a:defRPr/>
            </a:pPr>
            <a:endParaRPr lang="en-US" altLang="en-US" sz="1200" dirty="0" smtClean="0">
              <a:solidFill>
                <a:srgbClr val="333399"/>
              </a:solidFill>
              <a:ea typeface="+mn-ea"/>
              <a:cs typeface="Arial" panose="020B0604020202020204" pitchFamily="34" charset="0"/>
            </a:endParaRPr>
          </a:p>
          <a:p>
            <a:pPr eaLnBrk="1" hangingPunct="1">
              <a:spcBef>
                <a:spcPct val="0"/>
              </a:spcBef>
              <a:buFontTx/>
              <a:buNone/>
              <a:defRPr/>
            </a:pPr>
            <a:endParaRPr lang="en-US" altLang="en-US" sz="1200" dirty="0" smtClean="0">
              <a:solidFill>
                <a:srgbClr val="333399"/>
              </a:solidFill>
              <a:ea typeface="+mn-ea"/>
              <a:cs typeface="Arial" panose="020B0604020202020204" pitchFamily="34" charset="0"/>
            </a:endParaRPr>
          </a:p>
          <a:p>
            <a:pPr eaLnBrk="1" hangingPunct="1">
              <a:spcBef>
                <a:spcPct val="0"/>
              </a:spcBef>
              <a:buFontTx/>
              <a:buNone/>
              <a:defRPr/>
            </a:pPr>
            <a:endParaRPr lang="en-US" altLang="en-US" sz="1200" dirty="0" smtClean="0">
              <a:solidFill>
                <a:srgbClr val="333399"/>
              </a:solidFill>
              <a:ea typeface="+mn-ea"/>
              <a:cs typeface="Arial" panose="020B0604020202020204" pitchFamily="34" charset="0"/>
            </a:endParaRPr>
          </a:p>
          <a:p>
            <a:pPr eaLnBrk="1" hangingPunct="1">
              <a:spcBef>
                <a:spcPct val="0"/>
              </a:spcBef>
              <a:buFontTx/>
              <a:buNone/>
              <a:defRPr/>
            </a:pPr>
            <a:endParaRPr lang="en-US" altLang="en-US" sz="1200" dirty="0" smtClean="0">
              <a:solidFill>
                <a:srgbClr val="333399"/>
              </a:solidFill>
              <a:ea typeface="+mn-ea"/>
              <a:cs typeface="Arial" panose="020B0604020202020204" pitchFamily="34" charset="0"/>
            </a:endParaRPr>
          </a:p>
          <a:p>
            <a:pPr eaLnBrk="1" hangingPunct="1">
              <a:spcBef>
                <a:spcPct val="0"/>
              </a:spcBef>
              <a:buFontTx/>
              <a:buNone/>
              <a:defRPr/>
            </a:pPr>
            <a:endParaRPr lang="en-US" altLang="en-US" sz="1200" dirty="0" smtClean="0">
              <a:solidFill>
                <a:srgbClr val="333399"/>
              </a:solidFill>
              <a:ea typeface="+mn-ea"/>
              <a:cs typeface="Arial" panose="020B0604020202020204" pitchFamily="34" charset="0"/>
            </a:endParaRPr>
          </a:p>
        </p:txBody>
      </p:sp>
      <p:sp>
        <p:nvSpPr>
          <p:cNvPr id="102" name="Text Box 84"/>
          <p:cNvSpPr txBox="1">
            <a:spLocks noChangeArrowheads="1"/>
          </p:cNvSpPr>
          <p:nvPr/>
        </p:nvSpPr>
        <p:spPr bwMode="auto">
          <a:xfrm>
            <a:off x="41275" y="4252913"/>
            <a:ext cx="1311275" cy="2538412"/>
          </a:xfrm>
          <a:prstGeom prst="rect">
            <a:avLst/>
          </a:prstGeom>
          <a:noFill/>
          <a:ln w="9525">
            <a:solidFill>
              <a:srgbClr val="D6009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algn="ctr" eaLnBrk="1" hangingPunct="1">
              <a:spcBef>
                <a:spcPct val="0"/>
              </a:spcBef>
              <a:buFontTx/>
              <a:buNone/>
              <a:defRPr/>
            </a:pPr>
            <a:r>
              <a:rPr lang="en-US" altLang="en-US" sz="1100" dirty="0" smtClean="0">
                <a:solidFill>
                  <a:srgbClr val="FFFFFF"/>
                </a:solidFill>
                <a:latin typeface="Arial" panose="020B0604020202020204" pitchFamily="34" charset="0"/>
                <a:ea typeface="+mn-ea"/>
                <a:cs typeface="+mn-cs"/>
              </a:rPr>
              <a:t>FY 2013 SITES</a:t>
            </a:r>
            <a:endParaRPr lang="en-US" altLang="en-US" sz="1100" dirty="0" smtClean="0">
              <a:solidFill>
                <a:srgbClr val="FFFFFF"/>
              </a:solidFill>
              <a:ea typeface="+mn-ea"/>
              <a:cs typeface="Arial" panose="020B0604020202020204" pitchFamily="34" charset="0"/>
            </a:endParaRPr>
          </a:p>
          <a:p>
            <a:pPr eaLnBrk="1" hangingPunct="1">
              <a:spcBef>
                <a:spcPct val="0"/>
              </a:spcBef>
              <a:buFontTx/>
              <a:buNone/>
              <a:defRPr/>
            </a:pPr>
            <a:endParaRPr lang="en-US" altLang="en-US" sz="1000" dirty="0" smtClean="0">
              <a:solidFill>
                <a:srgbClr val="333399"/>
              </a:solidFill>
              <a:ea typeface="+mn-ea"/>
              <a:cs typeface="Arial" panose="020B0604020202020204" pitchFamily="34" charset="0"/>
            </a:endParaRPr>
          </a:p>
          <a:p>
            <a:pPr eaLnBrk="1" hangingPunct="1">
              <a:spcBef>
                <a:spcPct val="0"/>
              </a:spcBef>
              <a:buFontTx/>
              <a:buNone/>
              <a:defRPr/>
            </a:pPr>
            <a:r>
              <a:rPr lang="en-US" altLang="en-US" sz="950" dirty="0" smtClean="0">
                <a:solidFill>
                  <a:srgbClr val="CC0099"/>
                </a:solidFill>
                <a:ea typeface="+mn-ea"/>
                <a:cs typeface="Arial" panose="020B0604020202020204" pitchFamily="34" charset="0"/>
              </a:rPr>
              <a:t>Albany, GA</a:t>
            </a:r>
          </a:p>
          <a:p>
            <a:pPr eaLnBrk="1" hangingPunct="1">
              <a:spcBef>
                <a:spcPct val="0"/>
              </a:spcBef>
              <a:buFont typeface="Wingdings" panose="05000000000000000000" pitchFamily="2" charset="2"/>
              <a:buNone/>
              <a:defRPr/>
            </a:pPr>
            <a:r>
              <a:rPr lang="en-US" altLang="en-US" sz="950" dirty="0" smtClean="0">
                <a:solidFill>
                  <a:srgbClr val="CC0099"/>
                </a:solidFill>
                <a:ea typeface="+mn-ea"/>
                <a:cs typeface="Arial" panose="020B0604020202020204" pitchFamily="34" charset="0"/>
              </a:rPr>
              <a:t>Baton Rouge, LA</a:t>
            </a:r>
          </a:p>
          <a:p>
            <a:pPr eaLnBrk="1" hangingPunct="1">
              <a:spcBef>
                <a:spcPct val="0"/>
              </a:spcBef>
              <a:buFont typeface="Wingdings" panose="05000000000000000000" pitchFamily="2" charset="2"/>
              <a:buNone/>
              <a:defRPr/>
            </a:pPr>
            <a:r>
              <a:rPr lang="en-US" altLang="en-US" sz="950" dirty="0" smtClean="0">
                <a:solidFill>
                  <a:srgbClr val="CC0099"/>
                </a:solidFill>
                <a:ea typeface="+mn-ea"/>
                <a:cs typeface="Arial" panose="020B0604020202020204" pitchFamily="34" charset="0"/>
              </a:rPr>
              <a:t>Cleveland, OH</a:t>
            </a:r>
          </a:p>
          <a:p>
            <a:pPr eaLnBrk="1" hangingPunct="1">
              <a:spcBef>
                <a:spcPct val="0"/>
              </a:spcBef>
              <a:buFontTx/>
              <a:buNone/>
              <a:defRPr/>
            </a:pPr>
            <a:r>
              <a:rPr lang="en-US" altLang="en-US" sz="950" dirty="0" smtClean="0">
                <a:solidFill>
                  <a:srgbClr val="CC0099"/>
                </a:solidFill>
                <a:ea typeface="+mn-ea"/>
                <a:cs typeface="Arial" panose="020B0604020202020204" pitchFamily="34" charset="0"/>
              </a:rPr>
              <a:t>Corning, CA</a:t>
            </a:r>
          </a:p>
          <a:p>
            <a:pPr eaLnBrk="1" hangingPunct="1">
              <a:spcBef>
                <a:spcPct val="0"/>
              </a:spcBef>
              <a:buFont typeface="Wingdings" panose="05000000000000000000" pitchFamily="2" charset="2"/>
              <a:buNone/>
              <a:defRPr/>
            </a:pPr>
            <a:r>
              <a:rPr lang="en-US" altLang="en-US" sz="950" dirty="0" smtClean="0">
                <a:solidFill>
                  <a:srgbClr val="CC0099"/>
                </a:solidFill>
                <a:ea typeface="+mn-ea"/>
                <a:cs typeface="Arial" panose="020B0604020202020204" pitchFamily="34" charset="0"/>
              </a:rPr>
              <a:t>Erie, PA</a:t>
            </a:r>
          </a:p>
          <a:p>
            <a:pPr eaLnBrk="1" hangingPunct="1">
              <a:spcBef>
                <a:spcPct val="0"/>
              </a:spcBef>
              <a:buFont typeface="Wingdings" panose="05000000000000000000" pitchFamily="2" charset="2"/>
              <a:buNone/>
              <a:defRPr/>
            </a:pPr>
            <a:r>
              <a:rPr lang="en-US" altLang="en-US" sz="950" dirty="0" smtClean="0">
                <a:solidFill>
                  <a:srgbClr val="CC0099"/>
                </a:solidFill>
                <a:ea typeface="+mn-ea"/>
                <a:cs typeface="Arial" panose="020B0604020202020204" pitchFamily="34" charset="0"/>
              </a:rPr>
              <a:t>Evansville, IN</a:t>
            </a:r>
          </a:p>
          <a:p>
            <a:pPr eaLnBrk="1" hangingPunct="1">
              <a:spcBef>
                <a:spcPct val="0"/>
              </a:spcBef>
              <a:buFont typeface="Wingdings" panose="05000000000000000000" pitchFamily="2" charset="2"/>
              <a:buNone/>
              <a:defRPr/>
            </a:pPr>
            <a:r>
              <a:rPr lang="en-US" altLang="en-US" sz="950" dirty="0" smtClean="0">
                <a:solidFill>
                  <a:srgbClr val="CC0099"/>
                </a:solidFill>
                <a:ea typeface="+mn-ea"/>
                <a:cs typeface="Arial" panose="020B0604020202020204" pitchFamily="34" charset="0"/>
              </a:rPr>
              <a:t>Kansas City, MO</a:t>
            </a:r>
          </a:p>
          <a:p>
            <a:pPr eaLnBrk="1" hangingPunct="1">
              <a:spcBef>
                <a:spcPct val="0"/>
              </a:spcBef>
              <a:buFont typeface="Wingdings" panose="05000000000000000000" pitchFamily="2" charset="2"/>
              <a:buNone/>
              <a:defRPr/>
            </a:pPr>
            <a:r>
              <a:rPr lang="en-US" altLang="en-US" sz="950" dirty="0" smtClean="0">
                <a:solidFill>
                  <a:srgbClr val="CC0099"/>
                </a:solidFill>
                <a:ea typeface="+mn-ea"/>
                <a:cs typeface="Arial" panose="020B0604020202020204" pitchFamily="34" charset="0"/>
              </a:rPr>
              <a:t>Los Angeles, CA</a:t>
            </a:r>
          </a:p>
          <a:p>
            <a:pPr eaLnBrk="1" hangingPunct="1">
              <a:spcBef>
                <a:spcPct val="0"/>
              </a:spcBef>
              <a:buFont typeface="Wingdings" panose="05000000000000000000" pitchFamily="2" charset="2"/>
              <a:buNone/>
              <a:defRPr/>
            </a:pPr>
            <a:r>
              <a:rPr lang="en-US" altLang="en-US" sz="950" dirty="0" smtClean="0">
                <a:solidFill>
                  <a:srgbClr val="CC0099"/>
                </a:solidFill>
                <a:ea typeface="+mn-ea"/>
                <a:cs typeface="Arial" panose="020B0604020202020204" pitchFamily="34" charset="0"/>
              </a:rPr>
              <a:t>Nashville, TN</a:t>
            </a:r>
          </a:p>
          <a:p>
            <a:pPr eaLnBrk="1" hangingPunct="1">
              <a:spcBef>
                <a:spcPct val="0"/>
              </a:spcBef>
              <a:buFont typeface="Wingdings" panose="05000000000000000000" pitchFamily="2" charset="2"/>
              <a:buNone/>
              <a:defRPr/>
            </a:pPr>
            <a:r>
              <a:rPr lang="en-US" altLang="en-US" sz="950" dirty="0" smtClean="0">
                <a:solidFill>
                  <a:srgbClr val="CC0099"/>
                </a:solidFill>
                <a:ea typeface="+mn-ea"/>
                <a:cs typeface="Arial" panose="020B0604020202020204" pitchFamily="34" charset="0"/>
              </a:rPr>
              <a:t>Providence, RI</a:t>
            </a:r>
            <a:endParaRPr lang="en-US" altLang="en-US" sz="950" dirty="0" smtClean="0">
              <a:solidFill>
                <a:srgbClr val="333399"/>
              </a:solidFill>
              <a:ea typeface="+mn-ea"/>
              <a:cs typeface="Arial" panose="020B0604020202020204" pitchFamily="34" charset="0"/>
            </a:endParaRPr>
          </a:p>
          <a:p>
            <a:pPr eaLnBrk="1" hangingPunct="1">
              <a:spcBef>
                <a:spcPct val="0"/>
              </a:spcBef>
              <a:buFontTx/>
              <a:buNone/>
              <a:defRPr/>
            </a:pPr>
            <a:r>
              <a:rPr lang="en-US" altLang="en-US" sz="950" dirty="0" smtClean="0">
                <a:solidFill>
                  <a:srgbClr val="CC0099"/>
                </a:solidFill>
                <a:ea typeface="+mn-ea"/>
                <a:cs typeface="Arial" panose="020B0604020202020204" pitchFamily="34" charset="0"/>
              </a:rPr>
              <a:t>San Francisco, CA</a:t>
            </a:r>
          </a:p>
          <a:p>
            <a:pPr eaLnBrk="1" hangingPunct="1">
              <a:spcBef>
                <a:spcPct val="0"/>
              </a:spcBef>
              <a:buFontTx/>
              <a:buNone/>
              <a:defRPr/>
            </a:pPr>
            <a:r>
              <a:rPr lang="en-US" altLang="en-US" sz="950" dirty="0" smtClean="0">
                <a:solidFill>
                  <a:srgbClr val="CC0099"/>
                </a:solidFill>
                <a:ea typeface="+mn-ea"/>
                <a:cs typeface="Arial" panose="020B0604020202020204" pitchFamily="34" charset="0"/>
              </a:rPr>
              <a:t>Springfield, MA</a:t>
            </a:r>
          </a:p>
          <a:p>
            <a:pPr eaLnBrk="1" hangingPunct="1">
              <a:spcBef>
                <a:spcPct val="0"/>
              </a:spcBef>
              <a:buFontTx/>
              <a:buNone/>
              <a:defRPr/>
            </a:pPr>
            <a:r>
              <a:rPr lang="en-US" altLang="en-US" sz="950" dirty="0" smtClean="0">
                <a:solidFill>
                  <a:srgbClr val="CC0099"/>
                </a:solidFill>
                <a:ea typeface="+mn-ea"/>
                <a:cs typeface="Arial" panose="020B0604020202020204" pitchFamily="34" charset="0"/>
              </a:rPr>
              <a:t>Tampa, FL</a:t>
            </a:r>
          </a:p>
          <a:p>
            <a:pPr eaLnBrk="1" hangingPunct="1">
              <a:spcBef>
                <a:spcPct val="0"/>
              </a:spcBef>
              <a:buFont typeface="Wingdings" panose="05000000000000000000" pitchFamily="2" charset="2"/>
              <a:buNone/>
              <a:defRPr/>
            </a:pPr>
            <a:r>
              <a:rPr lang="en-US" altLang="en-US" sz="950" dirty="0" smtClean="0">
                <a:solidFill>
                  <a:srgbClr val="CC0099"/>
                </a:solidFill>
                <a:ea typeface="+mn-ea"/>
                <a:cs typeface="Arial" panose="020B0604020202020204" pitchFamily="34" charset="0"/>
              </a:rPr>
              <a:t>Syracuse, NY</a:t>
            </a:r>
          </a:p>
          <a:p>
            <a:pPr eaLnBrk="1" hangingPunct="1">
              <a:spcBef>
                <a:spcPct val="0"/>
              </a:spcBef>
              <a:buFontTx/>
              <a:buNone/>
              <a:defRPr/>
            </a:pPr>
            <a:endParaRPr lang="en-US" altLang="en-US" sz="1000" dirty="0" smtClean="0">
              <a:solidFill>
                <a:srgbClr val="CC0099"/>
              </a:solidFill>
              <a:ea typeface="+mn-ea"/>
              <a:cs typeface="Arial" panose="020B0604020202020204" pitchFamily="34" charset="0"/>
            </a:endParaRPr>
          </a:p>
          <a:p>
            <a:pPr eaLnBrk="1" hangingPunct="1">
              <a:spcBef>
                <a:spcPct val="0"/>
              </a:spcBef>
              <a:buFontTx/>
              <a:buNone/>
              <a:defRPr/>
            </a:pPr>
            <a:endParaRPr lang="en-US" altLang="en-US" sz="1200" dirty="0" smtClean="0">
              <a:solidFill>
                <a:srgbClr val="333399"/>
              </a:solidFill>
              <a:ea typeface="+mn-ea"/>
              <a:cs typeface="Arial" panose="020B0604020202020204" pitchFamily="34" charset="0"/>
            </a:endParaRPr>
          </a:p>
          <a:p>
            <a:pPr eaLnBrk="1" hangingPunct="1">
              <a:spcBef>
                <a:spcPct val="0"/>
              </a:spcBef>
              <a:buFontTx/>
              <a:buNone/>
              <a:defRPr/>
            </a:pPr>
            <a:endParaRPr lang="en-US" altLang="en-US" sz="1200" dirty="0" smtClean="0">
              <a:solidFill>
                <a:srgbClr val="333399"/>
              </a:solidFill>
              <a:ea typeface="+mn-ea"/>
              <a:cs typeface="Arial" panose="020B0604020202020204" pitchFamily="34" charset="0"/>
            </a:endParaRPr>
          </a:p>
          <a:p>
            <a:pPr eaLnBrk="1" hangingPunct="1">
              <a:spcBef>
                <a:spcPct val="0"/>
              </a:spcBef>
              <a:buFontTx/>
              <a:buNone/>
              <a:defRPr/>
            </a:pPr>
            <a:endParaRPr lang="en-US" altLang="en-US" sz="1200" dirty="0" smtClean="0">
              <a:solidFill>
                <a:srgbClr val="333399"/>
              </a:solidFill>
              <a:ea typeface="+mn-ea"/>
              <a:cs typeface="Arial" panose="020B0604020202020204" pitchFamily="34" charset="0"/>
            </a:endParaRPr>
          </a:p>
          <a:p>
            <a:pPr eaLnBrk="1" hangingPunct="1">
              <a:spcBef>
                <a:spcPct val="0"/>
              </a:spcBef>
              <a:buFontTx/>
              <a:buNone/>
              <a:defRPr/>
            </a:pPr>
            <a:endParaRPr lang="en-US" altLang="en-US" sz="1200" dirty="0" smtClean="0">
              <a:solidFill>
                <a:srgbClr val="333399"/>
              </a:solidFill>
              <a:ea typeface="+mn-ea"/>
              <a:cs typeface="Arial" panose="020B0604020202020204" pitchFamily="34" charset="0"/>
            </a:endParaRPr>
          </a:p>
          <a:p>
            <a:pPr eaLnBrk="1" hangingPunct="1">
              <a:spcBef>
                <a:spcPct val="0"/>
              </a:spcBef>
              <a:buFontTx/>
              <a:buNone/>
              <a:defRPr/>
            </a:pPr>
            <a:endParaRPr lang="en-US" altLang="en-US" sz="1200" dirty="0" smtClean="0">
              <a:solidFill>
                <a:srgbClr val="333399"/>
              </a:solidFill>
              <a:ea typeface="+mn-ea"/>
              <a:cs typeface="Arial" panose="020B0604020202020204" pitchFamily="34" charset="0"/>
            </a:endParaRPr>
          </a:p>
          <a:p>
            <a:pPr eaLnBrk="1" hangingPunct="1">
              <a:spcBef>
                <a:spcPct val="0"/>
              </a:spcBef>
              <a:buFontTx/>
              <a:buNone/>
              <a:defRPr/>
            </a:pPr>
            <a:endParaRPr lang="en-US" altLang="en-US" sz="1200" dirty="0" smtClean="0">
              <a:solidFill>
                <a:srgbClr val="333399"/>
              </a:solidFill>
              <a:ea typeface="+mn-ea"/>
              <a:cs typeface="Arial" panose="020B0604020202020204" pitchFamily="34" charset="0"/>
            </a:endParaRPr>
          </a:p>
        </p:txBody>
      </p:sp>
      <p:sp>
        <p:nvSpPr>
          <p:cNvPr id="105" name="Text Box 84"/>
          <p:cNvSpPr txBox="1">
            <a:spLocks noChangeArrowheads="1"/>
          </p:cNvSpPr>
          <p:nvPr/>
        </p:nvSpPr>
        <p:spPr bwMode="auto">
          <a:xfrm>
            <a:off x="38100" y="1193800"/>
            <a:ext cx="1312863" cy="3013075"/>
          </a:xfrm>
          <a:prstGeom prst="rect">
            <a:avLst/>
          </a:prstGeom>
          <a:noFill/>
          <a:ln w="9525">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algn="ctr" eaLnBrk="1" hangingPunct="1">
              <a:spcBef>
                <a:spcPct val="0"/>
              </a:spcBef>
              <a:buFontTx/>
              <a:buNone/>
              <a:defRPr/>
            </a:pPr>
            <a:r>
              <a:rPr lang="en-US" altLang="en-US" sz="1100" dirty="0" smtClean="0">
                <a:solidFill>
                  <a:srgbClr val="FFFFFF"/>
                </a:solidFill>
                <a:latin typeface="Arial" panose="020B0604020202020204" pitchFamily="34" charset="0"/>
                <a:ea typeface="+mn-ea"/>
                <a:cs typeface="+mn-cs"/>
              </a:rPr>
              <a:t>FY 2012 SITES</a:t>
            </a:r>
            <a:endParaRPr lang="en-US" altLang="en-US" sz="1100" dirty="0" smtClean="0">
              <a:solidFill>
                <a:srgbClr val="FFFFFF"/>
              </a:solidFill>
              <a:ea typeface="+mn-ea"/>
              <a:cs typeface="Arial" panose="020B0604020202020204" pitchFamily="34" charset="0"/>
            </a:endParaRPr>
          </a:p>
          <a:p>
            <a:pPr eaLnBrk="1" hangingPunct="1">
              <a:spcBef>
                <a:spcPct val="0"/>
              </a:spcBef>
              <a:buFontTx/>
              <a:buNone/>
              <a:defRPr/>
            </a:pPr>
            <a:endParaRPr lang="en-US" altLang="en-US" sz="950" dirty="0" smtClean="0">
              <a:solidFill>
                <a:srgbClr val="333399"/>
              </a:solidFill>
              <a:ea typeface="+mn-ea"/>
              <a:cs typeface="Arial" panose="020B0604020202020204" pitchFamily="34" charset="0"/>
            </a:endParaRPr>
          </a:p>
          <a:p>
            <a:pPr eaLnBrk="1" hangingPunct="1">
              <a:spcBef>
                <a:spcPct val="0"/>
              </a:spcBef>
              <a:buFontTx/>
              <a:buNone/>
              <a:defRPr/>
            </a:pPr>
            <a:r>
              <a:rPr lang="en-US" altLang="en-US" sz="950" dirty="0" smtClean="0">
                <a:solidFill>
                  <a:srgbClr val="333399"/>
                </a:solidFill>
                <a:ea typeface="+mn-ea"/>
                <a:cs typeface="Arial" panose="020B0604020202020204" pitchFamily="34" charset="0"/>
              </a:rPr>
              <a:t>Austin, TX</a:t>
            </a:r>
          </a:p>
          <a:p>
            <a:pPr eaLnBrk="1" hangingPunct="1">
              <a:spcBef>
                <a:spcPct val="0"/>
              </a:spcBef>
              <a:buFontTx/>
              <a:buNone/>
              <a:defRPr/>
            </a:pPr>
            <a:r>
              <a:rPr lang="en-US" altLang="en-US" sz="950" dirty="0" smtClean="0">
                <a:solidFill>
                  <a:srgbClr val="333399"/>
                </a:solidFill>
                <a:ea typeface="+mn-ea"/>
                <a:cs typeface="Arial" panose="020B0604020202020204" pitchFamily="34" charset="0"/>
              </a:rPr>
              <a:t>Baltimore, MD</a:t>
            </a:r>
          </a:p>
          <a:p>
            <a:pPr eaLnBrk="1" hangingPunct="1">
              <a:spcBef>
                <a:spcPct val="0"/>
              </a:spcBef>
              <a:buFont typeface="Wingdings" panose="05000000000000000000" pitchFamily="2" charset="2"/>
              <a:buNone/>
              <a:defRPr/>
            </a:pPr>
            <a:r>
              <a:rPr lang="en-US" altLang="en-US" sz="950" dirty="0" smtClean="0">
                <a:solidFill>
                  <a:srgbClr val="333399"/>
                </a:solidFill>
                <a:ea typeface="+mn-ea"/>
                <a:cs typeface="Arial" panose="020B0604020202020204" pitchFamily="34" charset="0"/>
              </a:rPr>
              <a:t>Brooklyn, NY</a:t>
            </a:r>
          </a:p>
          <a:p>
            <a:pPr eaLnBrk="1" hangingPunct="1">
              <a:spcBef>
                <a:spcPct val="0"/>
              </a:spcBef>
              <a:buFont typeface="Wingdings" panose="05000000000000000000" pitchFamily="2" charset="2"/>
              <a:buNone/>
              <a:defRPr/>
            </a:pPr>
            <a:r>
              <a:rPr lang="en-US" altLang="en-US" sz="950" dirty="0" smtClean="0">
                <a:solidFill>
                  <a:srgbClr val="333399"/>
                </a:solidFill>
                <a:ea typeface="+mn-ea"/>
                <a:cs typeface="Arial" panose="020B0604020202020204" pitchFamily="34" charset="0"/>
              </a:rPr>
              <a:t>Buffalo, NY</a:t>
            </a:r>
          </a:p>
          <a:p>
            <a:pPr eaLnBrk="1" hangingPunct="1">
              <a:spcBef>
                <a:spcPct val="0"/>
              </a:spcBef>
              <a:buFont typeface="Wingdings" panose="05000000000000000000" pitchFamily="2" charset="2"/>
              <a:buNone/>
              <a:defRPr/>
            </a:pPr>
            <a:r>
              <a:rPr lang="en-US" altLang="en-US" sz="950" dirty="0" smtClean="0">
                <a:solidFill>
                  <a:srgbClr val="333399"/>
                </a:solidFill>
                <a:ea typeface="+mn-ea"/>
                <a:cs typeface="Arial" panose="020B0604020202020204" pitchFamily="34" charset="0"/>
              </a:rPr>
              <a:t>Charleston, WV</a:t>
            </a:r>
          </a:p>
          <a:p>
            <a:pPr eaLnBrk="1" hangingPunct="1">
              <a:spcBef>
                <a:spcPct val="0"/>
              </a:spcBef>
              <a:buFont typeface="Wingdings" panose="05000000000000000000" pitchFamily="2" charset="2"/>
              <a:buNone/>
              <a:defRPr/>
            </a:pPr>
            <a:r>
              <a:rPr lang="en-US" altLang="en-US" sz="950" dirty="0" smtClean="0">
                <a:solidFill>
                  <a:srgbClr val="333399"/>
                </a:solidFill>
                <a:ea typeface="+mn-ea"/>
                <a:cs typeface="Arial" panose="020B0604020202020204" pitchFamily="34" charset="0"/>
              </a:rPr>
              <a:t>Dayton, OH</a:t>
            </a:r>
          </a:p>
          <a:p>
            <a:pPr eaLnBrk="1" hangingPunct="1">
              <a:spcBef>
                <a:spcPct val="0"/>
              </a:spcBef>
              <a:buFontTx/>
              <a:buNone/>
              <a:defRPr/>
            </a:pPr>
            <a:r>
              <a:rPr lang="en-US" altLang="en-US" sz="950" dirty="0" smtClean="0">
                <a:solidFill>
                  <a:srgbClr val="333399"/>
                </a:solidFill>
                <a:ea typeface="+mn-ea"/>
                <a:cs typeface="Arial" panose="020B0604020202020204" pitchFamily="34" charset="0"/>
              </a:rPr>
              <a:t>Detroit, MI</a:t>
            </a:r>
          </a:p>
          <a:p>
            <a:pPr eaLnBrk="1" hangingPunct="1">
              <a:spcBef>
                <a:spcPct val="0"/>
              </a:spcBef>
              <a:buFontTx/>
              <a:buNone/>
              <a:defRPr/>
            </a:pPr>
            <a:r>
              <a:rPr lang="en-US" altLang="en-US" sz="950" dirty="0" smtClean="0">
                <a:solidFill>
                  <a:srgbClr val="333399"/>
                </a:solidFill>
                <a:ea typeface="+mn-ea"/>
                <a:cs typeface="Arial" panose="020B0604020202020204" pitchFamily="34" charset="0"/>
              </a:rPr>
              <a:t>Lowell, MA</a:t>
            </a:r>
          </a:p>
          <a:p>
            <a:pPr eaLnBrk="1" hangingPunct="1">
              <a:spcBef>
                <a:spcPct val="0"/>
              </a:spcBef>
              <a:buFontTx/>
              <a:buNone/>
              <a:defRPr/>
            </a:pPr>
            <a:r>
              <a:rPr lang="en-US" altLang="en-US" sz="950" dirty="0" smtClean="0">
                <a:solidFill>
                  <a:srgbClr val="333399"/>
                </a:solidFill>
                <a:ea typeface="+mn-ea"/>
                <a:cs typeface="Arial" panose="020B0604020202020204" pitchFamily="34" charset="0"/>
              </a:rPr>
              <a:t>Milwaukee, WI</a:t>
            </a:r>
          </a:p>
          <a:p>
            <a:pPr eaLnBrk="1" hangingPunct="1">
              <a:spcBef>
                <a:spcPct val="0"/>
              </a:spcBef>
              <a:buFontTx/>
              <a:buNone/>
              <a:defRPr/>
            </a:pPr>
            <a:r>
              <a:rPr lang="en-US" altLang="en-US" sz="950" dirty="0" smtClean="0">
                <a:solidFill>
                  <a:srgbClr val="333399"/>
                </a:solidFill>
                <a:ea typeface="+mn-ea"/>
                <a:cs typeface="Arial" panose="020B0604020202020204" pitchFamily="34" charset="0"/>
              </a:rPr>
              <a:t>Omaha, NE</a:t>
            </a:r>
          </a:p>
          <a:p>
            <a:pPr eaLnBrk="1" hangingPunct="1">
              <a:spcBef>
                <a:spcPct val="0"/>
              </a:spcBef>
              <a:buFontTx/>
              <a:buNone/>
              <a:defRPr/>
            </a:pPr>
            <a:r>
              <a:rPr lang="en-US" altLang="en-US" sz="950" dirty="0" smtClean="0">
                <a:solidFill>
                  <a:srgbClr val="333399"/>
                </a:solidFill>
                <a:ea typeface="+mn-ea"/>
                <a:cs typeface="Arial" panose="020B0604020202020204" pitchFamily="34" charset="0"/>
              </a:rPr>
              <a:t>Philadelphia, PA</a:t>
            </a:r>
          </a:p>
          <a:p>
            <a:pPr eaLnBrk="1" hangingPunct="1">
              <a:spcBef>
                <a:spcPct val="0"/>
              </a:spcBef>
              <a:buFontTx/>
              <a:buNone/>
              <a:defRPr/>
            </a:pPr>
            <a:r>
              <a:rPr lang="en-US" altLang="en-US" sz="950" dirty="0" smtClean="0">
                <a:solidFill>
                  <a:srgbClr val="333399"/>
                </a:solidFill>
                <a:ea typeface="+mn-ea"/>
                <a:cs typeface="Arial" panose="020B0604020202020204" pitchFamily="34" charset="0"/>
              </a:rPr>
              <a:t>Portland, OR</a:t>
            </a:r>
          </a:p>
          <a:p>
            <a:pPr eaLnBrk="1" hangingPunct="1">
              <a:spcBef>
                <a:spcPct val="0"/>
              </a:spcBef>
              <a:buFont typeface="Wingdings" panose="05000000000000000000" pitchFamily="2" charset="2"/>
              <a:buNone/>
              <a:defRPr/>
            </a:pPr>
            <a:r>
              <a:rPr lang="en-US" altLang="en-US" sz="950" dirty="0" smtClean="0">
                <a:solidFill>
                  <a:srgbClr val="333399"/>
                </a:solidFill>
                <a:ea typeface="+mn-ea"/>
                <a:cs typeface="Arial" panose="020B0604020202020204" pitchFamily="34" charset="0"/>
              </a:rPr>
              <a:t>San Antonio, TX</a:t>
            </a:r>
          </a:p>
          <a:p>
            <a:pPr eaLnBrk="1" hangingPunct="1">
              <a:spcBef>
                <a:spcPct val="0"/>
              </a:spcBef>
              <a:buFontTx/>
              <a:buNone/>
              <a:defRPr/>
            </a:pPr>
            <a:r>
              <a:rPr lang="en-US" altLang="en-US" sz="950" dirty="0" smtClean="0">
                <a:solidFill>
                  <a:srgbClr val="333399"/>
                </a:solidFill>
                <a:ea typeface="+mn-ea"/>
                <a:cs typeface="Arial" panose="020B0604020202020204" pitchFamily="34" charset="0"/>
              </a:rPr>
              <a:t>San Bernardino, CA</a:t>
            </a:r>
          </a:p>
          <a:p>
            <a:pPr eaLnBrk="1" hangingPunct="1">
              <a:spcBef>
                <a:spcPct val="0"/>
              </a:spcBef>
              <a:buFontTx/>
              <a:buNone/>
              <a:defRPr/>
            </a:pPr>
            <a:r>
              <a:rPr lang="en-US" altLang="en-US" sz="950" dirty="0" smtClean="0">
                <a:solidFill>
                  <a:srgbClr val="333399"/>
                </a:solidFill>
                <a:ea typeface="+mn-ea"/>
                <a:cs typeface="Arial" panose="020B0604020202020204" pitchFamily="34" charset="0"/>
              </a:rPr>
              <a:t>Seattle, WA</a:t>
            </a:r>
          </a:p>
          <a:p>
            <a:pPr eaLnBrk="1" hangingPunct="1">
              <a:spcBef>
                <a:spcPct val="0"/>
              </a:spcBef>
              <a:buFontTx/>
              <a:buNone/>
              <a:defRPr/>
            </a:pPr>
            <a:endParaRPr lang="en-US" altLang="en-US" sz="1200" dirty="0" smtClean="0">
              <a:solidFill>
                <a:srgbClr val="333399"/>
              </a:solidFill>
              <a:ea typeface="+mn-ea"/>
              <a:cs typeface="Arial" panose="020B0604020202020204" pitchFamily="34" charset="0"/>
            </a:endParaRPr>
          </a:p>
          <a:p>
            <a:pPr eaLnBrk="1" hangingPunct="1">
              <a:spcBef>
                <a:spcPct val="0"/>
              </a:spcBef>
              <a:buFontTx/>
              <a:buNone/>
              <a:defRPr/>
            </a:pPr>
            <a:endParaRPr lang="en-US" altLang="en-US" sz="1200" dirty="0" smtClean="0">
              <a:solidFill>
                <a:srgbClr val="333399"/>
              </a:solidFill>
              <a:ea typeface="+mn-ea"/>
              <a:cs typeface="Arial" panose="020B0604020202020204" pitchFamily="34" charset="0"/>
            </a:endParaRPr>
          </a:p>
          <a:p>
            <a:pPr eaLnBrk="1" hangingPunct="1">
              <a:spcBef>
                <a:spcPct val="0"/>
              </a:spcBef>
              <a:buFontTx/>
              <a:buNone/>
              <a:defRPr/>
            </a:pPr>
            <a:endParaRPr lang="en-US" altLang="en-US" sz="1200" dirty="0" smtClean="0">
              <a:solidFill>
                <a:srgbClr val="333399"/>
              </a:solidFill>
              <a:ea typeface="+mn-ea"/>
              <a:cs typeface="Arial" panose="020B0604020202020204" pitchFamily="34" charset="0"/>
            </a:endParaRPr>
          </a:p>
          <a:p>
            <a:pPr eaLnBrk="1" hangingPunct="1">
              <a:spcBef>
                <a:spcPct val="0"/>
              </a:spcBef>
              <a:buFontTx/>
              <a:buNone/>
              <a:defRPr/>
            </a:pPr>
            <a:endParaRPr lang="en-US" altLang="en-US" sz="1200" dirty="0" smtClean="0">
              <a:solidFill>
                <a:srgbClr val="333399"/>
              </a:solidFill>
              <a:ea typeface="+mn-ea"/>
              <a:cs typeface="Arial" panose="020B0604020202020204" pitchFamily="34" charset="0"/>
            </a:endParaRPr>
          </a:p>
          <a:p>
            <a:pPr eaLnBrk="1" hangingPunct="1">
              <a:spcBef>
                <a:spcPct val="0"/>
              </a:spcBef>
              <a:buFontTx/>
              <a:buNone/>
              <a:defRPr/>
            </a:pPr>
            <a:endParaRPr lang="en-US" altLang="en-US" sz="1200" dirty="0" smtClean="0">
              <a:solidFill>
                <a:srgbClr val="333399"/>
              </a:solidFill>
              <a:ea typeface="+mn-ea"/>
              <a:cs typeface="Arial" panose="020B0604020202020204" pitchFamily="34" charset="0"/>
            </a:endParaRPr>
          </a:p>
          <a:p>
            <a:pPr eaLnBrk="1" hangingPunct="1">
              <a:spcBef>
                <a:spcPct val="0"/>
              </a:spcBef>
              <a:buFontTx/>
              <a:buNone/>
              <a:defRPr/>
            </a:pPr>
            <a:endParaRPr lang="en-US" altLang="en-US" sz="1200" dirty="0" smtClean="0">
              <a:solidFill>
                <a:srgbClr val="333399"/>
              </a:solidFill>
              <a:ea typeface="+mn-ea"/>
              <a:cs typeface="Arial" panose="020B0604020202020204" pitchFamily="34" charset="0"/>
            </a:endParaRPr>
          </a:p>
        </p:txBody>
      </p:sp>
      <p:sp>
        <p:nvSpPr>
          <p:cNvPr id="5182" name="Oval 100"/>
          <p:cNvSpPr>
            <a:spLocks noChangeArrowheads="1"/>
          </p:cNvSpPr>
          <p:nvPr/>
        </p:nvSpPr>
        <p:spPr bwMode="auto">
          <a:xfrm>
            <a:off x="6040438" y="3822700"/>
            <a:ext cx="76200" cy="76200"/>
          </a:xfrm>
          <a:prstGeom prst="ellipse">
            <a:avLst/>
          </a:prstGeom>
          <a:solidFill>
            <a:srgbClr val="FF6600"/>
          </a:solidFill>
          <a:ln w="9525">
            <a:solidFill>
              <a:srgbClr val="FF6600"/>
            </a:solidFill>
            <a:round/>
            <a:headEnd/>
            <a:tailEnd/>
          </a:ln>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83" name="Oval 100"/>
          <p:cNvSpPr>
            <a:spLocks noChangeArrowheads="1"/>
          </p:cNvSpPr>
          <p:nvPr/>
        </p:nvSpPr>
        <p:spPr bwMode="auto">
          <a:xfrm>
            <a:off x="6002338" y="3276600"/>
            <a:ext cx="76200" cy="76200"/>
          </a:xfrm>
          <a:prstGeom prst="ellipse">
            <a:avLst/>
          </a:prstGeom>
          <a:solidFill>
            <a:srgbClr val="FF6600"/>
          </a:solidFill>
          <a:ln w="9525">
            <a:solidFill>
              <a:srgbClr val="FF6600"/>
            </a:solidFill>
            <a:round/>
            <a:headEnd/>
            <a:tailEnd/>
          </a:ln>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84" name="Oval 100"/>
          <p:cNvSpPr>
            <a:spLocks noChangeArrowheads="1"/>
          </p:cNvSpPr>
          <p:nvPr/>
        </p:nvSpPr>
        <p:spPr bwMode="auto">
          <a:xfrm>
            <a:off x="7134225" y="2414588"/>
            <a:ext cx="76200" cy="76200"/>
          </a:xfrm>
          <a:prstGeom prst="ellipse">
            <a:avLst/>
          </a:prstGeom>
          <a:solidFill>
            <a:srgbClr val="FF6600"/>
          </a:solidFill>
          <a:ln w="9525">
            <a:solidFill>
              <a:srgbClr val="FF6600"/>
            </a:solidFill>
            <a:round/>
            <a:headEnd/>
            <a:tailEnd/>
          </a:ln>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85" name="Oval 100"/>
          <p:cNvSpPr>
            <a:spLocks noChangeArrowheads="1"/>
          </p:cNvSpPr>
          <p:nvPr/>
        </p:nvSpPr>
        <p:spPr bwMode="auto">
          <a:xfrm>
            <a:off x="6729413" y="2597150"/>
            <a:ext cx="76200" cy="76200"/>
          </a:xfrm>
          <a:prstGeom prst="ellipse">
            <a:avLst/>
          </a:prstGeom>
          <a:solidFill>
            <a:srgbClr val="FF6600"/>
          </a:solidFill>
          <a:ln w="9525">
            <a:solidFill>
              <a:srgbClr val="FF6600"/>
            </a:solidFill>
            <a:round/>
            <a:headEnd/>
            <a:tailEnd/>
          </a:ln>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86" name="Oval 100"/>
          <p:cNvSpPr>
            <a:spLocks noChangeArrowheads="1"/>
          </p:cNvSpPr>
          <p:nvPr/>
        </p:nvSpPr>
        <p:spPr bwMode="auto">
          <a:xfrm>
            <a:off x="5715000" y="2963863"/>
            <a:ext cx="76200" cy="76200"/>
          </a:xfrm>
          <a:prstGeom prst="ellipse">
            <a:avLst/>
          </a:prstGeom>
          <a:solidFill>
            <a:srgbClr val="FF6600"/>
          </a:solidFill>
          <a:ln w="9525">
            <a:solidFill>
              <a:srgbClr val="FF6600"/>
            </a:solidFill>
            <a:round/>
            <a:headEnd/>
            <a:tailEnd/>
          </a:ln>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87" name="Oval 100"/>
          <p:cNvSpPr>
            <a:spLocks noChangeArrowheads="1"/>
          </p:cNvSpPr>
          <p:nvPr/>
        </p:nvSpPr>
        <p:spPr bwMode="auto">
          <a:xfrm>
            <a:off x="6765925" y="2759075"/>
            <a:ext cx="76200" cy="76200"/>
          </a:xfrm>
          <a:prstGeom prst="ellipse">
            <a:avLst/>
          </a:prstGeom>
          <a:solidFill>
            <a:srgbClr val="FF6600"/>
          </a:solidFill>
          <a:ln w="9525">
            <a:solidFill>
              <a:srgbClr val="FF6600"/>
            </a:solidFill>
            <a:round/>
            <a:headEnd/>
            <a:tailEnd/>
          </a:ln>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88" name="Oval 100"/>
          <p:cNvSpPr>
            <a:spLocks noChangeArrowheads="1"/>
          </p:cNvSpPr>
          <p:nvPr/>
        </p:nvSpPr>
        <p:spPr bwMode="auto">
          <a:xfrm>
            <a:off x="6831013" y="2819400"/>
            <a:ext cx="76200" cy="76200"/>
          </a:xfrm>
          <a:prstGeom prst="ellipse">
            <a:avLst/>
          </a:prstGeom>
          <a:solidFill>
            <a:srgbClr val="FF6600"/>
          </a:solidFill>
          <a:ln w="9525">
            <a:solidFill>
              <a:srgbClr val="FF6600"/>
            </a:solidFill>
            <a:round/>
            <a:headEnd/>
            <a:tailEnd/>
          </a:ln>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89" name="Oval 100"/>
          <p:cNvSpPr>
            <a:spLocks noChangeArrowheads="1"/>
          </p:cNvSpPr>
          <p:nvPr/>
        </p:nvSpPr>
        <p:spPr bwMode="auto">
          <a:xfrm>
            <a:off x="5265738" y="2462213"/>
            <a:ext cx="76200" cy="76200"/>
          </a:xfrm>
          <a:prstGeom prst="ellipse">
            <a:avLst/>
          </a:prstGeom>
          <a:solidFill>
            <a:srgbClr val="FF6600"/>
          </a:solidFill>
          <a:ln w="9525">
            <a:solidFill>
              <a:srgbClr val="FF6600"/>
            </a:solidFill>
            <a:round/>
            <a:headEnd/>
            <a:tailEnd/>
          </a:ln>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90" name="Oval 100"/>
          <p:cNvSpPr>
            <a:spLocks noChangeArrowheads="1"/>
          </p:cNvSpPr>
          <p:nvPr/>
        </p:nvSpPr>
        <p:spPr bwMode="auto">
          <a:xfrm>
            <a:off x="5514975" y="4148138"/>
            <a:ext cx="76200" cy="76200"/>
          </a:xfrm>
          <a:prstGeom prst="ellipse">
            <a:avLst/>
          </a:prstGeom>
          <a:solidFill>
            <a:srgbClr val="FF6600"/>
          </a:solidFill>
          <a:ln w="9525">
            <a:solidFill>
              <a:srgbClr val="FF6600"/>
            </a:solidFill>
            <a:round/>
            <a:headEnd/>
            <a:tailEnd/>
          </a:ln>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91" name="Oval 100"/>
          <p:cNvSpPr>
            <a:spLocks noChangeArrowheads="1"/>
          </p:cNvSpPr>
          <p:nvPr/>
        </p:nvSpPr>
        <p:spPr bwMode="auto">
          <a:xfrm>
            <a:off x="7075488" y="2316163"/>
            <a:ext cx="76200" cy="76200"/>
          </a:xfrm>
          <a:prstGeom prst="ellipse">
            <a:avLst/>
          </a:prstGeom>
          <a:solidFill>
            <a:srgbClr val="FF6600"/>
          </a:solidFill>
          <a:ln w="9525">
            <a:solidFill>
              <a:srgbClr val="FF6600"/>
            </a:solidFill>
            <a:round/>
            <a:headEnd/>
            <a:tailEnd/>
          </a:ln>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92" name="Oval 100"/>
          <p:cNvSpPr>
            <a:spLocks noChangeArrowheads="1"/>
          </p:cNvSpPr>
          <p:nvPr/>
        </p:nvSpPr>
        <p:spPr bwMode="auto">
          <a:xfrm>
            <a:off x="1697038" y="3071813"/>
            <a:ext cx="76200" cy="76200"/>
          </a:xfrm>
          <a:prstGeom prst="ellipse">
            <a:avLst/>
          </a:prstGeom>
          <a:solidFill>
            <a:srgbClr val="FF6600"/>
          </a:solidFill>
          <a:ln w="9525">
            <a:solidFill>
              <a:srgbClr val="FF6600"/>
            </a:solidFill>
            <a:round/>
            <a:headEnd/>
            <a:tailEnd/>
          </a:ln>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93" name="Oval 100"/>
          <p:cNvSpPr>
            <a:spLocks noChangeArrowheads="1"/>
          </p:cNvSpPr>
          <p:nvPr/>
        </p:nvSpPr>
        <p:spPr bwMode="auto">
          <a:xfrm>
            <a:off x="6275388" y="2738438"/>
            <a:ext cx="76200" cy="76200"/>
          </a:xfrm>
          <a:prstGeom prst="ellipse">
            <a:avLst/>
          </a:prstGeom>
          <a:solidFill>
            <a:srgbClr val="FF6600"/>
          </a:solidFill>
          <a:ln w="9525">
            <a:solidFill>
              <a:srgbClr val="FF6600"/>
            </a:solidFill>
            <a:round/>
            <a:headEnd/>
            <a:tailEnd/>
          </a:ln>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5194" name="Oval 100"/>
          <p:cNvSpPr>
            <a:spLocks noChangeArrowheads="1"/>
          </p:cNvSpPr>
          <p:nvPr/>
        </p:nvSpPr>
        <p:spPr bwMode="auto">
          <a:xfrm>
            <a:off x="4814888" y="2343150"/>
            <a:ext cx="76200" cy="76200"/>
          </a:xfrm>
          <a:prstGeom prst="ellipse">
            <a:avLst/>
          </a:prstGeom>
          <a:solidFill>
            <a:srgbClr val="FF6600"/>
          </a:solidFill>
          <a:ln w="9525">
            <a:solidFill>
              <a:srgbClr val="FF6600"/>
            </a:solidFill>
            <a:round/>
            <a:headEnd/>
            <a:tailEnd/>
          </a:ln>
        </p:spPr>
        <p:txBody>
          <a:bodyPr wrap="none" anchor="ctr"/>
          <a:lstStyle>
            <a:lvl1pPr>
              <a:spcBef>
                <a:spcPct val="20000"/>
              </a:spcBef>
              <a:buFont typeface="Wingdings" panose="05000000000000000000" pitchFamily="2" charset="2"/>
              <a:buChar char="§"/>
              <a:defRPr sz="2800" b="1">
                <a:solidFill>
                  <a:srgbClr val="000066"/>
                </a:solidFill>
                <a:latin typeface="Arial Narrow" panose="020B0606020202030204" pitchFamily="34" charset="0"/>
              </a:defRPr>
            </a:lvl1pPr>
            <a:lvl2pPr marL="742950" indent="-285750">
              <a:spcBef>
                <a:spcPct val="20000"/>
              </a:spcBef>
              <a:buChar char="–"/>
              <a:defRPr sz="2400" b="1">
                <a:solidFill>
                  <a:srgbClr val="000066"/>
                </a:solidFill>
                <a:latin typeface="Arial Narrow" panose="020B0606020202030204" pitchFamily="34" charset="0"/>
              </a:defRPr>
            </a:lvl2pPr>
            <a:lvl3pPr marL="1143000" indent="-228600">
              <a:spcBef>
                <a:spcPct val="20000"/>
              </a:spcBef>
              <a:buFont typeface="Wingdings" panose="05000000000000000000" pitchFamily="2" charset="2"/>
              <a:buChar char="Ø"/>
              <a:defRPr sz="2400" b="1">
                <a:solidFill>
                  <a:srgbClr val="000066"/>
                </a:solidFill>
                <a:latin typeface="Arial Narrow" panose="020B0606020202030204" pitchFamily="34" charset="0"/>
              </a:defRPr>
            </a:lvl3pPr>
            <a:lvl4pPr marL="1600200" indent="-228600">
              <a:spcBef>
                <a:spcPct val="20000"/>
              </a:spcBef>
              <a:buChar char="–"/>
              <a:defRPr sz="2000" b="1">
                <a:solidFill>
                  <a:srgbClr val="000066"/>
                </a:solidFill>
                <a:latin typeface="Arial Narrow" panose="020B0606020202030204" pitchFamily="34" charset="0"/>
              </a:defRPr>
            </a:lvl4pPr>
            <a:lvl5pPr marL="2057400" indent="-228600">
              <a:spcBef>
                <a:spcPct val="20000"/>
              </a:spcBef>
              <a:buChar char="»"/>
              <a:defRPr sz="2000" b="1">
                <a:solidFill>
                  <a:srgbClr val="000066"/>
                </a:solidFill>
                <a:latin typeface="Arial Narrow" panose="020B0606020202030204" pitchFamily="34" charset="0"/>
              </a:defRPr>
            </a:lvl5pPr>
            <a:lvl6pPr marL="2514600" indent="-228600" eaLnBrk="0" fontAlgn="base" hangingPunct="0">
              <a:spcBef>
                <a:spcPct val="20000"/>
              </a:spcBef>
              <a:spcAft>
                <a:spcPct val="0"/>
              </a:spcAft>
              <a:buChar char="»"/>
              <a:defRPr sz="2000" b="1">
                <a:solidFill>
                  <a:srgbClr val="000066"/>
                </a:solidFill>
                <a:latin typeface="Arial Narrow" panose="020B0606020202030204" pitchFamily="34" charset="0"/>
              </a:defRPr>
            </a:lvl6pPr>
            <a:lvl7pPr marL="2971800" indent="-228600" eaLnBrk="0" fontAlgn="base" hangingPunct="0">
              <a:spcBef>
                <a:spcPct val="20000"/>
              </a:spcBef>
              <a:spcAft>
                <a:spcPct val="0"/>
              </a:spcAft>
              <a:buChar char="»"/>
              <a:defRPr sz="2000" b="1">
                <a:solidFill>
                  <a:srgbClr val="000066"/>
                </a:solidFill>
                <a:latin typeface="Arial Narrow" panose="020B0606020202030204" pitchFamily="34" charset="0"/>
              </a:defRPr>
            </a:lvl7pPr>
            <a:lvl8pPr marL="3429000" indent="-228600" eaLnBrk="0" fontAlgn="base" hangingPunct="0">
              <a:spcBef>
                <a:spcPct val="20000"/>
              </a:spcBef>
              <a:spcAft>
                <a:spcPct val="0"/>
              </a:spcAft>
              <a:buChar char="»"/>
              <a:defRPr sz="2000" b="1">
                <a:solidFill>
                  <a:srgbClr val="000066"/>
                </a:solidFill>
                <a:latin typeface="Arial Narrow" panose="020B0606020202030204" pitchFamily="34" charset="0"/>
              </a:defRPr>
            </a:lvl8pPr>
            <a:lvl9pPr marL="3886200" indent="-228600" eaLnBrk="0" fontAlgn="base" hangingPunct="0">
              <a:spcBef>
                <a:spcPct val="20000"/>
              </a:spcBef>
              <a:spcAft>
                <a:spcPct val="0"/>
              </a:spcAft>
              <a:buChar char="»"/>
              <a:defRPr sz="2000" b="1">
                <a:solidFill>
                  <a:srgbClr val="000066"/>
                </a:solidFill>
                <a:latin typeface="Arial Narrow" panose="020B0606020202030204" pitchFamily="34" charset="0"/>
              </a:defRPr>
            </a:lvl9pPr>
          </a:lstStyle>
          <a:p>
            <a:pPr eaLnBrk="1" hangingPunct="1">
              <a:spcBef>
                <a:spcPct val="0"/>
              </a:spcBef>
              <a:buFontTx/>
              <a:buNone/>
              <a:defRPr/>
            </a:pPr>
            <a:endParaRPr lang="en-US" altLang="en-US" sz="1800" b="0" smtClean="0">
              <a:solidFill>
                <a:srgbClr val="000000"/>
              </a:solidFill>
              <a:latin typeface="Arial" panose="020B0604020202020204" pitchFamily="34" charset="0"/>
              <a:ea typeface="+mn-ea"/>
              <a:cs typeface="+mn-cs"/>
            </a:endParaRPr>
          </a:p>
        </p:txBody>
      </p:sp>
      <p:sp>
        <p:nvSpPr>
          <p:cNvPr id="27721" name="Title 1"/>
          <p:cNvSpPr txBox="1">
            <a:spLocks/>
          </p:cNvSpPr>
          <p:nvPr/>
        </p:nvSpPr>
        <p:spPr bwMode="auto">
          <a:xfrm>
            <a:off x="160338" y="1588"/>
            <a:ext cx="835025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sz="2400">
                <a:solidFill>
                  <a:schemeClr val="tx1"/>
                </a:solidFill>
                <a:latin typeface="Arial" charset="0"/>
                <a:ea typeface="ＭＳ Ｐゴシック" charset="0"/>
                <a:cs typeface="ＭＳ Ｐゴシック" charset="0"/>
              </a:defRPr>
            </a:lvl1pPr>
            <a:lvl2pPr marL="742950" indent="-285750" defTabSz="685800">
              <a:defRPr sz="2400">
                <a:solidFill>
                  <a:schemeClr val="tx1"/>
                </a:solidFill>
                <a:latin typeface="Arial" charset="0"/>
                <a:ea typeface="ＭＳ Ｐゴシック" charset="0"/>
              </a:defRPr>
            </a:lvl2pPr>
            <a:lvl3pPr marL="1143000" indent="-228600" defTabSz="685800">
              <a:defRPr sz="2400">
                <a:solidFill>
                  <a:schemeClr val="tx1"/>
                </a:solidFill>
                <a:latin typeface="Arial" charset="0"/>
                <a:ea typeface="ＭＳ Ｐゴシック" charset="0"/>
              </a:defRPr>
            </a:lvl3pPr>
            <a:lvl4pPr marL="1600200" indent="-228600" defTabSz="685800">
              <a:defRPr sz="2400">
                <a:solidFill>
                  <a:schemeClr val="tx1"/>
                </a:solidFill>
                <a:latin typeface="Arial" charset="0"/>
                <a:ea typeface="ＭＳ Ｐゴシック" charset="0"/>
              </a:defRPr>
            </a:lvl4pPr>
            <a:lvl5pPr marL="2057400" indent="-228600" defTabSz="685800">
              <a:defRPr sz="2400">
                <a:solidFill>
                  <a:schemeClr val="tx1"/>
                </a:solidFill>
                <a:latin typeface="Arial" charset="0"/>
                <a:ea typeface="ＭＳ Ｐゴシック" charset="0"/>
              </a:defRPr>
            </a:lvl5pPr>
            <a:lvl6pPr marL="2514600" indent="-228600" defTabSz="6858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6858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6858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685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2900" b="1">
                <a:solidFill>
                  <a:srgbClr val="002060"/>
                </a:solidFill>
              </a:rPr>
              <a:t>Where is BCJI Happening</a:t>
            </a:r>
          </a:p>
        </p:txBody>
      </p:sp>
      <p:sp>
        <p:nvSpPr>
          <p:cNvPr id="78" name="Rectangle 77"/>
          <p:cNvSpPr/>
          <p:nvPr/>
        </p:nvSpPr>
        <p:spPr>
          <a:xfrm>
            <a:off x="134938" y="673100"/>
            <a:ext cx="2613025" cy="274638"/>
          </a:xfrm>
          <a:prstGeom prst="rect">
            <a:avLst/>
          </a:prstGeom>
          <a:solidFill>
            <a:srgbClr val="F89B46"/>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US" kern="0">
              <a:solidFill>
                <a:prstClr val="white"/>
              </a:solidFill>
              <a:latin typeface="Calibri" panose="020F0502020204030204"/>
              <a:ea typeface="+mn-ea"/>
              <a:cs typeface="+mn-cs"/>
            </a:endParaRPr>
          </a:p>
        </p:txBody>
      </p:sp>
      <p:sp>
        <p:nvSpPr>
          <p:cNvPr id="79" name="Rectangle 78"/>
          <p:cNvSpPr/>
          <p:nvPr/>
        </p:nvSpPr>
        <p:spPr>
          <a:xfrm>
            <a:off x="2747963" y="673100"/>
            <a:ext cx="6184900" cy="274638"/>
          </a:xfrm>
          <a:prstGeom prst="rect">
            <a:avLst/>
          </a:prstGeom>
          <a:solidFill>
            <a:srgbClr val="F1613A"/>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US" kern="0">
              <a:solidFill>
                <a:prstClr val="white"/>
              </a:solidFill>
              <a:latin typeface="Calibri" panose="020F0502020204030204"/>
              <a:ea typeface="+mn-ea"/>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30188" y="306388"/>
            <a:ext cx="8350250" cy="808037"/>
          </a:xfrm>
        </p:spPr>
        <p:txBody>
          <a:bodyPr/>
          <a:lstStyle/>
          <a:p>
            <a:pPr algn="ctr" eaLnBrk="1" hangingPunct="1"/>
            <a:r>
              <a:rPr lang="en-US" sz="2900" b="1" dirty="0">
                <a:solidFill>
                  <a:srgbClr val="002060"/>
                </a:solidFill>
                <a:latin typeface="Arial" charset="0"/>
              </a:rPr>
              <a:t>Common Crime Issues Across BCJI Sites</a:t>
            </a:r>
          </a:p>
        </p:txBody>
      </p:sp>
      <p:sp>
        <p:nvSpPr>
          <p:cNvPr id="6" name="Rectangle 5"/>
          <p:cNvSpPr/>
          <p:nvPr/>
        </p:nvSpPr>
        <p:spPr>
          <a:xfrm>
            <a:off x="204788" y="977900"/>
            <a:ext cx="2614612" cy="274638"/>
          </a:xfrm>
          <a:prstGeom prst="rect">
            <a:avLst/>
          </a:prstGeom>
          <a:solidFill>
            <a:srgbClr val="F89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p:cNvSpPr/>
          <p:nvPr/>
        </p:nvSpPr>
        <p:spPr>
          <a:xfrm>
            <a:off x="2819400" y="977900"/>
            <a:ext cx="6184900" cy="274638"/>
          </a:xfrm>
          <a:prstGeom prst="rect">
            <a:avLst/>
          </a:prstGeom>
          <a:solidFill>
            <a:srgbClr val="F161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3796"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4625" y="6038850"/>
            <a:ext cx="16764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10" descr="X:\CSI Shared\Communication Materials\Logos\LIS1_1C.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79600" y="5927725"/>
            <a:ext cx="17621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Chart 7"/>
          <p:cNvGraphicFramePr>
            <a:graphicFrameLocks/>
          </p:cNvGraphicFramePr>
          <p:nvPr/>
        </p:nvGraphicFramePr>
        <p:xfrm>
          <a:off x="244308" y="1458245"/>
          <a:ext cx="8655384" cy="433379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450850" y="306388"/>
            <a:ext cx="7886700" cy="808037"/>
          </a:xfrm>
        </p:spPr>
        <p:txBody>
          <a:bodyPr/>
          <a:lstStyle/>
          <a:p>
            <a:pPr algn="ctr" eaLnBrk="1" hangingPunct="1"/>
            <a:r>
              <a:rPr lang="en-US" sz="2900" b="1" dirty="0" smtClean="0">
                <a:solidFill>
                  <a:srgbClr val="002060"/>
                </a:solidFill>
                <a:latin typeface="Arial" charset="0"/>
              </a:rPr>
              <a:t>Building Partnerships</a:t>
            </a:r>
            <a:endParaRPr lang="en-US" sz="2900" b="1" dirty="0">
              <a:solidFill>
                <a:srgbClr val="002060"/>
              </a:solidFill>
              <a:latin typeface="Arial" charset="0"/>
            </a:endParaRPr>
          </a:p>
        </p:txBody>
      </p:sp>
      <p:sp>
        <p:nvSpPr>
          <p:cNvPr id="6" name="Rectangle 5"/>
          <p:cNvSpPr/>
          <p:nvPr/>
        </p:nvSpPr>
        <p:spPr>
          <a:xfrm>
            <a:off x="179388" y="977900"/>
            <a:ext cx="2614612" cy="274638"/>
          </a:xfrm>
          <a:prstGeom prst="rect">
            <a:avLst/>
          </a:prstGeom>
          <a:solidFill>
            <a:srgbClr val="F89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p:cNvSpPr/>
          <p:nvPr/>
        </p:nvSpPr>
        <p:spPr>
          <a:xfrm>
            <a:off x="2794000" y="977900"/>
            <a:ext cx="6184900" cy="274638"/>
          </a:xfrm>
          <a:prstGeom prst="rect">
            <a:avLst/>
          </a:prstGeom>
          <a:solidFill>
            <a:srgbClr val="F161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9700" name="Content Placeholder 3"/>
          <p:cNvSpPr txBox="1">
            <a:spLocks/>
          </p:cNvSpPr>
          <p:nvPr/>
        </p:nvSpPr>
        <p:spPr bwMode="auto">
          <a:xfrm>
            <a:off x="450850" y="2290763"/>
            <a:ext cx="2693988"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ts val="1000"/>
              </a:spcBef>
              <a:buFont typeface="Wingdings" charset="0"/>
              <a:buNone/>
            </a:pPr>
            <a:r>
              <a:rPr lang="en-US" dirty="0">
                <a:latin typeface="Calibri" charset="0"/>
              </a:rPr>
              <a:t>BCJI projects are coordinated by law enforcement agencies, public housing authorities, mayor’s offices, and a variety of non-profit organizations.</a:t>
            </a:r>
          </a:p>
        </p:txBody>
      </p:sp>
      <p:graphicFrame>
        <p:nvGraphicFramePr>
          <p:cNvPr id="12" name="Chart 11"/>
          <p:cNvGraphicFramePr>
            <a:graphicFrameLocks/>
          </p:cNvGraphicFramePr>
          <p:nvPr/>
        </p:nvGraphicFramePr>
        <p:xfrm>
          <a:off x="1626115" y="1590675"/>
          <a:ext cx="8411195" cy="4759426"/>
        </p:xfrm>
        <a:graphic>
          <a:graphicData uri="http://schemas.openxmlformats.org/drawingml/2006/chart">
            <c:chart xmlns:c="http://schemas.openxmlformats.org/drawingml/2006/chart" xmlns:r="http://schemas.openxmlformats.org/officeDocument/2006/relationships" r:id="rId3"/>
          </a:graphicData>
        </a:graphic>
      </p:graphicFrame>
      <p:pic>
        <p:nvPicPr>
          <p:cNvPr id="29702" name="Picture 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4625" y="6038850"/>
            <a:ext cx="16764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9" descr="X:\CSI Shared\Communication Materials\Logos\LIS1_1C.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879600" y="5927725"/>
            <a:ext cx="17621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Chart 10"/>
          <p:cNvGraphicFramePr>
            <a:graphicFrameLocks/>
          </p:cNvGraphicFramePr>
          <p:nvPr/>
        </p:nvGraphicFramePr>
        <p:xfrm>
          <a:off x="2794000" y="1639634"/>
          <a:ext cx="6350000" cy="455999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6308449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230188" y="306388"/>
            <a:ext cx="8350250" cy="808037"/>
          </a:xfrm>
        </p:spPr>
        <p:txBody>
          <a:bodyPr/>
          <a:lstStyle/>
          <a:p>
            <a:pPr algn="ctr" eaLnBrk="1" hangingPunct="1"/>
            <a:r>
              <a:rPr lang="en-US" sz="2900" b="1" dirty="0">
                <a:solidFill>
                  <a:srgbClr val="002060"/>
                </a:solidFill>
                <a:latin typeface="Arial" charset="0"/>
              </a:rPr>
              <a:t>Common </a:t>
            </a:r>
            <a:r>
              <a:rPr lang="en-US" sz="2900" b="1" dirty="0" smtClean="0">
                <a:solidFill>
                  <a:srgbClr val="002060"/>
                </a:solidFill>
                <a:latin typeface="Arial" charset="0"/>
              </a:rPr>
              <a:t>Strategies </a:t>
            </a:r>
            <a:r>
              <a:rPr lang="en-US" sz="2900" b="1" dirty="0">
                <a:solidFill>
                  <a:srgbClr val="002060"/>
                </a:solidFill>
                <a:latin typeface="Arial" charset="0"/>
              </a:rPr>
              <a:t>Used by BCJI Sites</a:t>
            </a:r>
          </a:p>
        </p:txBody>
      </p:sp>
      <p:sp>
        <p:nvSpPr>
          <p:cNvPr id="6" name="Rectangle 5"/>
          <p:cNvSpPr/>
          <p:nvPr/>
        </p:nvSpPr>
        <p:spPr>
          <a:xfrm>
            <a:off x="204788" y="977900"/>
            <a:ext cx="2614612" cy="274638"/>
          </a:xfrm>
          <a:prstGeom prst="rect">
            <a:avLst/>
          </a:prstGeom>
          <a:solidFill>
            <a:srgbClr val="F89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p:cNvSpPr/>
          <p:nvPr/>
        </p:nvSpPr>
        <p:spPr>
          <a:xfrm>
            <a:off x="2819400" y="977900"/>
            <a:ext cx="6184900" cy="274638"/>
          </a:xfrm>
          <a:prstGeom prst="rect">
            <a:avLst/>
          </a:prstGeom>
          <a:solidFill>
            <a:srgbClr val="F161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aphicFrame>
        <p:nvGraphicFramePr>
          <p:cNvPr id="9" name="Chart 8"/>
          <p:cNvGraphicFramePr>
            <a:graphicFrameLocks/>
          </p:cNvGraphicFramePr>
          <p:nvPr/>
        </p:nvGraphicFramePr>
        <p:xfrm>
          <a:off x="174625" y="1569720"/>
          <a:ext cx="8405813" cy="4358640"/>
        </p:xfrm>
        <a:graphic>
          <a:graphicData uri="http://schemas.openxmlformats.org/drawingml/2006/chart">
            <c:chart xmlns:c="http://schemas.openxmlformats.org/drawingml/2006/chart" xmlns:r="http://schemas.openxmlformats.org/officeDocument/2006/relationships" r:id="rId3"/>
          </a:graphicData>
        </a:graphic>
      </p:graphicFrame>
      <p:pic>
        <p:nvPicPr>
          <p:cNvPr id="35845" name="Picture 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4625" y="6038850"/>
            <a:ext cx="16764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9" descr="X:\CSI Shared\Communication Materials\Logos\LIS1_1C.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879600" y="5927725"/>
            <a:ext cx="17621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79100" y="703072"/>
            <a:ext cx="4128550" cy="5342830"/>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13239" y="3118023"/>
            <a:ext cx="3695637" cy="2771728"/>
          </a:xfrm>
          <a:prstGeom prst="rect">
            <a:avLst/>
          </a:prstGeom>
        </p:spPr>
      </p:pic>
      <p:pic>
        <p:nvPicPr>
          <p:cNvPr id="5" name="Picture 3" descr="IMG_0707"/>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36518" y="703072"/>
            <a:ext cx="2801549" cy="210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27361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Narrow"/>
        <a:ea typeface=""/>
        <a:cs typeface="Arial"/>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2949</TotalTime>
  <Words>1038</Words>
  <Application>Microsoft Office PowerPoint</Application>
  <PresentationFormat>On-screen Show (4:3)</PresentationFormat>
  <Paragraphs>191</Paragraphs>
  <Slides>32</Slides>
  <Notes>17</Notes>
  <HiddenSlides>0</HiddenSlides>
  <MMClips>1</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32</vt:i4>
      </vt:variant>
    </vt:vector>
  </HeadingPairs>
  <TitlesOfParts>
    <vt:vector size="36" baseType="lpstr">
      <vt:lpstr>1_Default Design</vt:lpstr>
      <vt:lpstr>Office Theme</vt:lpstr>
      <vt:lpstr>Revolution</vt:lpstr>
      <vt:lpstr>Photo Editor Photo</vt:lpstr>
      <vt:lpstr>Community Safety for Healthy Community Change</vt:lpstr>
      <vt:lpstr>PowerPoint Presentation</vt:lpstr>
      <vt:lpstr>PowerPoint Presentation</vt:lpstr>
      <vt:lpstr>Overview – The BCJI Approach </vt:lpstr>
      <vt:lpstr>PowerPoint Presentation</vt:lpstr>
      <vt:lpstr>Common Crime Issues Across BCJI Sites</vt:lpstr>
      <vt:lpstr>Building Partnerships</vt:lpstr>
      <vt:lpstr>Common Strategies Used by BCJI Sites</vt:lpstr>
      <vt:lpstr>PowerPoint Presentation</vt:lpstr>
      <vt:lpstr>Crime Prevention, Crime Control, and Collective Efficacy</vt:lpstr>
      <vt:lpstr>Collective Efficacy and Crime</vt:lpstr>
      <vt:lpstr>PowerPoint Presentation</vt:lpstr>
      <vt:lpstr>5 Ways to Improve Crime Prevention</vt:lpstr>
      <vt:lpstr>PowerPoint Presentation</vt:lpstr>
      <vt:lpstr>Healthy Outcomes through Participation Education and Empowerment</vt:lpstr>
      <vt:lpstr>A place-based story of grass-roots change</vt:lpstr>
      <vt:lpstr>In the heart of our neighborhood...</vt:lpstr>
      <vt:lpstr>The Reach of Clifford &amp; Conkey</vt:lpstr>
      <vt:lpstr>Residents taking back public space</vt:lpstr>
      <vt:lpstr>Walking for health in OUR community might look a little different</vt:lpstr>
      <vt:lpstr>PowerPoint Presentation</vt:lpstr>
      <vt:lpstr>Conkey Corner Playground – Community build</vt:lpstr>
      <vt:lpstr>Conkey Corner Park Est. 2008 Playground Est. 2010</vt:lpstr>
      <vt:lpstr>Annual Harvest Festival</vt:lpstr>
      <vt:lpstr>New Development: El Camino Estates</vt:lpstr>
      <vt:lpstr>El Camino Trail</vt:lpstr>
      <vt:lpstr>PowerPoint Presentation</vt:lpstr>
      <vt:lpstr>PowerPoint Presentation</vt:lpstr>
      <vt:lpstr>Garden of HOPE –  Est. 2016</vt:lpstr>
      <vt:lpstr>PowerPoint Presentation</vt:lpstr>
      <vt:lpstr>Creating a safe neighborhood through Empowerment and Development</vt:lpstr>
      <vt:lpstr>PowerPoint Presentation</vt:lpstr>
    </vt:vector>
  </TitlesOfParts>
  <Company>LISC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Ryan</dc:creator>
  <cp:lastModifiedBy>sysop</cp:lastModifiedBy>
  <cp:revision>254</cp:revision>
  <cp:lastPrinted>2016-09-27T13:43:35Z</cp:lastPrinted>
  <dcterms:created xsi:type="dcterms:W3CDTF">2014-10-24T19:12:58Z</dcterms:created>
  <dcterms:modified xsi:type="dcterms:W3CDTF">2016-11-18T16:42:21Z</dcterms:modified>
</cp:coreProperties>
</file>