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57" r:id="rId2"/>
    <p:sldId id="262" r:id="rId3"/>
    <p:sldId id="266" r:id="rId4"/>
    <p:sldId id="267" r:id="rId5"/>
    <p:sldId id="268" r:id="rId6"/>
    <p:sldId id="269" r:id="rId7"/>
    <p:sldId id="270" r:id="rId8"/>
    <p:sldId id="258" r:id="rId9"/>
    <p:sldId id="259" r:id="rId10"/>
    <p:sldId id="260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9" autoAdjust="0"/>
    <p:restoredTop sz="82670" autoAdjust="0"/>
  </p:normalViewPr>
  <p:slideViewPr>
    <p:cSldViewPr snapToGrid="0">
      <p:cViewPr>
        <p:scale>
          <a:sx n="109" d="100"/>
          <a:sy n="109" d="100"/>
        </p:scale>
        <p:origin x="-24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92824A-E35A-4C74-BFDF-CBDD36E17535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941A79-EC9E-4D0D-BB62-908E8356B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1A79-EC9E-4D0D-BB62-908E8356B2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5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1A79-EC9E-4D0D-BB62-908E8356B2B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5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1A79-EC9E-4D0D-BB62-908E8356B2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83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September</a:t>
            </a:r>
            <a:r>
              <a:rPr lang="en-US" baseline="0" dirty="0" smtClean="0"/>
              <a:t> 2015 to date, we have distributed 2269 food boxes, approximately </a:t>
            </a:r>
            <a:r>
              <a:rPr lang="en-US" baseline="0" dirty="0" smtClean="0"/>
              <a:t>25, 729 lbs</a:t>
            </a:r>
            <a:r>
              <a:rPr lang="en-US" baseline="0" dirty="0" smtClean="0"/>
              <a:t>. of </a:t>
            </a:r>
            <a:r>
              <a:rPr lang="en-US" baseline="0" dirty="0" smtClean="0"/>
              <a:t>food since July 2015. </a:t>
            </a:r>
          </a:p>
          <a:p>
            <a:r>
              <a:rPr lang="en-US" baseline="0" dirty="0" smtClean="0"/>
              <a:t>Season 2015: 3575 </a:t>
            </a:r>
            <a:r>
              <a:rPr lang="en-US" baseline="0" dirty="0" err="1" smtClean="0"/>
              <a:t>lbs</a:t>
            </a:r>
            <a:endParaRPr lang="en-US" baseline="0" dirty="0" smtClean="0"/>
          </a:p>
          <a:p>
            <a:r>
              <a:rPr lang="en-US" baseline="0" dirty="0" smtClean="0"/>
              <a:t>Winter 2015-2016 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8360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lbs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Season 2016: 10142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Winter 2016-present: 3652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1A79-EC9E-4D0D-BB62-908E8356B2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02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East Harlem Community Walking Trail is a 3 mile route that runs east and west along 106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and 115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 streets, connecting residents to Central Park and Randall’s Island. </a:t>
            </a:r>
          </a:p>
          <a:p>
            <a:r>
              <a:rPr lang="en-US" sz="2800" dirty="0" smtClean="0"/>
              <a:t>The goals of the trail are to: </a:t>
            </a:r>
          </a:p>
          <a:p>
            <a:pPr marL="742950" lvl="2" indent="-342900"/>
            <a:r>
              <a:rPr lang="en-US" sz="2800" dirty="0" smtClean="0"/>
              <a:t>Connect residents to physical activity resources, </a:t>
            </a:r>
          </a:p>
          <a:p>
            <a:pPr marL="742950" lvl="2" indent="-342900"/>
            <a:r>
              <a:rPr lang="en-US" sz="2800" dirty="0" smtClean="0"/>
              <a:t>Highlight the art, rich history, and culture of the neighborhood</a:t>
            </a:r>
          </a:p>
          <a:p>
            <a:pPr marL="742950" lvl="2" indent="-342900"/>
            <a:r>
              <a:rPr lang="en-US" sz="2800" dirty="0" smtClean="0"/>
              <a:t>Improve safety through coordinated group walks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4B3B8-3FD0-4E97-89B0-88BE4E90FC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17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steering committee convenes monthly (usually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or 3</a:t>
            </a:r>
            <a:r>
              <a:rPr lang="en-US" baseline="30000" dirty="0" smtClean="0"/>
              <a:t>rd</a:t>
            </a:r>
            <a:r>
              <a:rPr lang="en-US" baseline="0" dirty="0" smtClean="0"/>
              <a:t> Friday of the month) 12pm-1:30pm  to discuss updates and share opportunities for collaboration. This group has been integral in shaping the </a:t>
            </a:r>
            <a:r>
              <a:rPr lang="en-US" baseline="0" dirty="0" smtClean="0"/>
              <a:t>project. </a:t>
            </a:r>
            <a:r>
              <a:rPr lang="en-US" baseline="0" dirty="0" smtClean="0"/>
              <a:t>They have voiced their concerns and have brought residents to decide on the route and provide feedback.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4B3B8-3FD0-4E97-89B0-88BE4E90FC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17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Conducted 22 street assessments along the Community Walking Trail.</a:t>
            </a:r>
            <a:r>
              <a:rPr lang="en-US" baseline="0" dirty="0" smtClean="0"/>
              <a:t> We measured </a:t>
            </a:r>
            <a:r>
              <a:rPr lang="en-US" dirty="0" smtClean="0"/>
              <a:t>Pedestrian crossings, Sidewalk maintenance, Amenities and Resources</a:t>
            </a:r>
            <a:r>
              <a:rPr lang="en-US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Beautification</a:t>
            </a:r>
            <a:r>
              <a:rPr lang="en-US" baseline="0" dirty="0" smtClean="0"/>
              <a:t> / Amenities: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13 Benches along the trail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Applying for a bench is relatively quick; it takes about 6 months or so to get approved and installed.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/>
              <a:t>Dog Waste: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2 out of 3 respondents see dog waste </a:t>
            </a:r>
            <a:r>
              <a:rPr lang="en-US" u="sng" dirty="0" smtClean="0"/>
              <a:t>often</a:t>
            </a:r>
            <a:r>
              <a:rPr lang="en-US" dirty="0" smtClean="0"/>
              <a:t> while walking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Dog waste was found 38 times on 10 segments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u="sng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u="sng" dirty="0" smtClean="0"/>
              <a:t>Resources:</a:t>
            </a:r>
            <a:r>
              <a:rPr lang="en-US" b="1" u="sng" baseline="0" dirty="0" smtClean="0"/>
              <a:t> </a:t>
            </a:r>
            <a:endParaRPr lang="en-US" b="1" u="sng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31 along the trail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4B3B8-3FD0-4E97-89B0-88BE4E90FC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17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June 11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 the East Harlem Neighborhood Health Action Center facilitated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in Action: Innovate, Collaborate, Create Social Change Summit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collaborative process to: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new partnerships and alliances that support and leverage the health of East Harlem;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the creation and expansion of projects and programs that address neighborhood health objectives prioritized through the EHNP and the EHHNI; and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 community groups and neighborhood residents to a broader network of funding, advocacy, and support.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East Harlem Neighborhoods Health Action Center allocated $225,000 to 9 CBOs selected by a panel of 10 residents serving as judges for the day. The panel reviewed all RFPs and deliberated on the outcome of the grantees.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4B3B8-3FD0-4E97-89B0-88BE4E90FC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17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of our streets as an advocacy tool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1A79-EC9E-4D0D-BB62-908E8356B2B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909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1A79-EC9E-4D0D-BB62-908E8356B2B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5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55BD-2226-4EEA-8EF8-03D6B72BBA2A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C791-3CCD-4AF0-925F-9F042BDA4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2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6A11-69A1-4332-9819-79FDA2ADC072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C791-3CCD-4AF0-925F-9F042BDA4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8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76F6-AEEF-4444-AB70-49B6FBA7A94C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C791-3CCD-4AF0-925F-9F042BDA4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51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6400802"/>
            <a:ext cx="5782908" cy="322263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900" baseline="0"/>
            </a:lvl1pPr>
          </a:lstStyle>
          <a:p>
            <a:pPr lvl="0"/>
            <a:r>
              <a:rPr lang="en-US" dirty="0" smtClean="0"/>
              <a:t>Click to insert image/data source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20347" y="6400802"/>
            <a:ext cx="1889315" cy="322263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050" baseline="0"/>
            </a:lvl1pPr>
          </a:lstStyle>
          <a:p>
            <a:pPr lvl="0"/>
            <a:r>
              <a:rPr lang="en-US" dirty="0" smtClean="0"/>
              <a:t>Slide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22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E85D-3E16-4971-A94E-E429276B495B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C791-3CCD-4AF0-925F-9F042BDA4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3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1C5-7D2E-47A8-ACFB-838E5162F2F8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C791-3CCD-4AF0-925F-9F042BDA4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8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D13C-5837-448B-AFF8-40282AD5A752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C791-3CCD-4AF0-925F-9F042BDA4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1BD4-5525-4465-8E99-AFF70E7F610E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C791-3CCD-4AF0-925F-9F042BDA4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9EC7-EB0E-4449-8819-3CD32671C0C4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C791-3CCD-4AF0-925F-9F042BDA4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7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9FF6-9FE2-40B2-BB59-70F0801BD96A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C791-3CCD-4AF0-925F-9F042BDA4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3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32E8-DFA9-4B03-83F0-623A6ECA1C17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C791-3CCD-4AF0-925F-9F042BDA4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3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5FB3-F84B-4306-AC31-6D4604CD7583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C791-3CCD-4AF0-925F-9F042BDA4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2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64636-9AB9-4223-915B-85DAAA5E9505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4C791-3CCD-4AF0-925F-9F042BDA4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8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2.png"/><Relationship Id="rId5" Type="http://schemas.openxmlformats.org/officeDocument/2006/relationships/image" Target="../media/image11.jpeg"/><Relationship Id="rId10" Type="http://schemas.openxmlformats.org/officeDocument/2006/relationships/image" Target="../media/image8.png"/><Relationship Id="rId4" Type="http://schemas.openxmlformats.org/officeDocument/2006/relationships/image" Target="../media/image10.jpe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.png"/><Relationship Id="rId5" Type="http://schemas.openxmlformats.org/officeDocument/2006/relationships/image" Target="../media/image17.jpeg"/><Relationship Id="rId10" Type="http://schemas.openxmlformats.org/officeDocument/2006/relationships/image" Target="../media/image1.png"/><Relationship Id="rId4" Type="http://schemas.openxmlformats.org/officeDocument/2006/relationships/image" Target="../media/image16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8.png"/><Relationship Id="rId7" Type="http://schemas.openxmlformats.org/officeDocument/2006/relationships/image" Target="../media/image29.jpe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1.pn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" y="245453"/>
            <a:ext cx="9144000" cy="17907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Healthy </a:t>
            </a:r>
            <a:r>
              <a:rPr lang="en-US" sz="3600" b="1" dirty="0" smtClean="0">
                <a:latin typeface="+mn-lt"/>
              </a:rPr>
              <a:t>Neighborhoods</a:t>
            </a:r>
            <a:r>
              <a:rPr lang="en-US" sz="3600" b="1" dirty="0">
                <a:latin typeface="+mn-lt"/>
              </a:rPr>
              <a:t/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Learning Collaborative Meeting</a:t>
            </a:r>
          </a:p>
        </p:txBody>
      </p:sp>
      <p:pic>
        <p:nvPicPr>
          <p:cNvPr id="11" name="Picture 10" descr="C:\Users\sarahstrunk\Desktop\logo-nysh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9" y="206591"/>
            <a:ext cx="2762250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061166" y="2081349"/>
            <a:ext cx="292081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1600" dirty="0" smtClean="0"/>
              <a:t>NYC </a:t>
            </a:r>
            <a:r>
              <a:rPr lang="en-US" sz="1600" dirty="0"/>
              <a:t>Department of Health and Mental </a:t>
            </a:r>
            <a:r>
              <a:rPr lang="en-US" sz="1600" dirty="0" smtClean="0"/>
              <a:t>Hygiene</a:t>
            </a:r>
          </a:p>
          <a:p>
            <a:pPr algn="ctr"/>
            <a:r>
              <a:rPr lang="en-US" sz="1600" dirty="0" smtClean="0"/>
              <a:t>Center for Health Equity</a:t>
            </a:r>
            <a:endParaRPr lang="en-US" sz="1600" dirty="0"/>
          </a:p>
          <a:p>
            <a:pPr algn="ctr"/>
            <a:r>
              <a:rPr lang="en-US" sz="1600" dirty="0" smtClean="0"/>
              <a:t>East Harlem Neighborhood Health Action Center </a:t>
            </a:r>
          </a:p>
          <a:p>
            <a:pPr algn="ctr"/>
            <a:endParaRPr lang="en-US" sz="1000" dirty="0"/>
          </a:p>
          <a:p>
            <a:pPr algn="ctr"/>
            <a:r>
              <a:rPr lang="en-US" sz="1600" b="1" dirty="0" smtClean="0"/>
              <a:t>Carmen Diaz-Malvido</a:t>
            </a:r>
          </a:p>
          <a:p>
            <a:pPr algn="ctr"/>
            <a:r>
              <a:rPr lang="en-US" sz="1600" i="1" dirty="0" smtClean="0"/>
              <a:t>Director of Community Engagement and Partnerships</a:t>
            </a:r>
          </a:p>
          <a:p>
            <a:pPr algn="ctr"/>
            <a:endParaRPr lang="en-US" sz="1000" i="1" dirty="0"/>
          </a:p>
          <a:p>
            <a:pPr algn="ctr"/>
            <a:r>
              <a:rPr lang="en-US" sz="1600" b="1" dirty="0" smtClean="0"/>
              <a:t>Cinthia De La Rosa </a:t>
            </a:r>
          </a:p>
          <a:p>
            <a:pPr algn="ctr"/>
            <a:r>
              <a:rPr lang="en-US" sz="1600" i="1" dirty="0" smtClean="0"/>
              <a:t>Project Coordinator </a:t>
            </a:r>
          </a:p>
          <a:p>
            <a:pPr algn="ctr"/>
            <a:endParaRPr lang="en-US" sz="1000" dirty="0"/>
          </a:p>
          <a:p>
            <a:pPr algn="ctr"/>
            <a:r>
              <a:rPr lang="en-US" sz="1600" b="1" dirty="0" smtClean="0"/>
              <a:t>Judy Chang</a:t>
            </a:r>
          </a:p>
          <a:p>
            <a:pPr algn="ctr"/>
            <a:r>
              <a:rPr lang="en-US" sz="1600" i="1" dirty="0" smtClean="0"/>
              <a:t>Director of New Initiatives</a:t>
            </a:r>
          </a:p>
          <a:p>
            <a:pPr algn="ctr"/>
            <a:endParaRPr lang="en-US" sz="1000" dirty="0"/>
          </a:p>
          <a:p>
            <a:pPr algn="ctr"/>
            <a:r>
              <a:rPr lang="en-US" sz="1600" dirty="0" smtClean="0"/>
              <a:t>March 29, 2017</a:t>
            </a:r>
          </a:p>
          <a:p>
            <a:pPr algn="ctr"/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" y="6344622"/>
            <a:ext cx="1595362" cy="513377"/>
          </a:xfrm>
          <a:prstGeom prst="rect">
            <a:avLst/>
          </a:prstGeom>
        </p:spPr>
      </p:pic>
      <p:pic>
        <p:nvPicPr>
          <p:cNvPr id="1026" name="Picture 2" descr="C:\Users\iha\Pictures\NYCT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856" y="133078"/>
            <a:ext cx="1999307" cy="7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visitelbarrio.com/wp-content/uploads/2015/07/by-Lexi-Bella-and-Daniella-Mastrian-115th-street-1st-ave-min-1024x57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" r="6796"/>
          <a:stretch/>
        </p:blipFill>
        <p:spPr bwMode="auto">
          <a:xfrm>
            <a:off x="3119002" y="2221956"/>
            <a:ext cx="2724450" cy="190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visitelbarrio.com/wp-content/uploads/2015/07/yarn-bombing-hearts-2-m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8" y="2221956"/>
            <a:ext cx="2829131" cy="191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Image result for spirit of harlem mosai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002" y="4281951"/>
            <a:ext cx="2724450" cy="168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www.visitelbarrio.com/wp-content/uploads/2015/07/1052-min-1024x57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8" y="4281951"/>
            <a:ext cx="2829131" cy="163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9972" y="2914882"/>
            <a:ext cx="7886700" cy="1543051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endParaRPr lang="en-US" sz="2400" i="1" dirty="0"/>
          </a:p>
          <a:p>
            <a:pPr marL="342900" lvl="1" indent="0">
              <a:buNone/>
            </a:pPr>
            <a:endParaRPr lang="en-US" sz="2400" i="1" dirty="0"/>
          </a:p>
          <a:p>
            <a:pPr marL="342900" lvl="1" indent="0">
              <a:buNone/>
            </a:pPr>
            <a:r>
              <a:rPr lang="en-US" sz="2800" b="1" dirty="0"/>
              <a:t>Question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8056" y="1349600"/>
            <a:ext cx="8339328" cy="70918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/>
            </a:r>
            <a:br>
              <a:rPr lang="en-US" sz="3300" dirty="0"/>
            </a:br>
            <a:r>
              <a:rPr lang="en-US" sz="3100" b="1" dirty="0">
                <a:latin typeface="+mn-lt"/>
              </a:rPr>
              <a:t>Key Challenge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056" y="2011485"/>
            <a:ext cx="8111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Acknowledging that the Food </a:t>
            </a:r>
            <a:r>
              <a:rPr lang="en-US" sz="2400" dirty="0"/>
              <a:t>B</a:t>
            </a:r>
            <a:r>
              <a:rPr lang="en-US" sz="2400" dirty="0" smtClean="0"/>
              <a:t>ox program may be reaching some community residents but not our priority population– how do we ensure that we address food insecurity issues experienced by the most vulnerable people?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6636" y="4064069"/>
            <a:ext cx="804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some potential alternative models for addressing food insecurity among vulnerable populations? </a:t>
            </a:r>
            <a:endParaRPr lang="en-US" sz="2400" dirty="0"/>
          </a:p>
        </p:txBody>
      </p:sp>
      <p:pic>
        <p:nvPicPr>
          <p:cNvPr id="15" name="Picture 14" descr="C:\Users\sarahstrunk\Desktop\logo-nysh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4" y="328511"/>
            <a:ext cx="276225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" y="6344623"/>
            <a:ext cx="1595362" cy="51337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218" y="253899"/>
            <a:ext cx="20002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0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sarahstrunk\Desktop\logo-nysh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1" y="206590"/>
            <a:ext cx="276225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" y="6344623"/>
            <a:ext cx="1595362" cy="5133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6584" y="1638348"/>
            <a:ext cx="76494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b="1" spc="100" dirty="0" smtClean="0">
                <a:solidFill>
                  <a:srgbClr val="534949"/>
                </a:solidFill>
              </a:rPr>
              <a:t>Activate, expand, or reframe existing programs, policies, or planning processes with the potential to:</a:t>
            </a:r>
            <a:endParaRPr lang="en-US" sz="2400" b="1" dirty="0" smtClean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Improve access to healthy and affordable foods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Increase access to the built environment </a:t>
            </a: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Link residents to programs that support lifestyle changes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Bolster economic opportunities</a:t>
            </a:r>
            <a:endParaRPr lang="en-US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58" y="244362"/>
            <a:ext cx="20002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81120" y="1087812"/>
            <a:ext cx="5477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a typeface="+mj-ea"/>
                <a:cs typeface="+mj-cs"/>
              </a:rPr>
              <a:t>Priority Areas &amp; Goal</a:t>
            </a:r>
          </a:p>
        </p:txBody>
      </p:sp>
    </p:spTree>
    <p:extLst>
      <p:ext uri="{BB962C8B-B14F-4D97-AF65-F5344CB8AC3E}">
        <p14:creationId xmlns:p14="http://schemas.microsoft.com/office/powerpoint/2010/main" val="34629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9725" y="519990"/>
            <a:ext cx="626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>
                <a:ea typeface="+mj-ea"/>
                <a:cs typeface="+mj-cs"/>
              </a:rPr>
              <a:t>Fresh Food Box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2655869" y="1237714"/>
            <a:ext cx="2336800" cy="160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2575" y="1214004"/>
            <a:ext cx="3553005" cy="266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8004" y="2958596"/>
            <a:ext cx="2336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132574" y="4013503"/>
            <a:ext cx="3553005" cy="241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8004" y="4848711"/>
            <a:ext cx="2336800" cy="157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411" y="4850192"/>
            <a:ext cx="1877949" cy="146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6386" y="1246423"/>
            <a:ext cx="19279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2269 </a:t>
            </a:r>
            <a:r>
              <a:rPr lang="en-US" sz="2600" b="1" dirty="0" smtClean="0"/>
              <a:t>Food Boxes </a:t>
            </a:r>
          </a:p>
          <a:p>
            <a:pPr algn="ctr"/>
            <a:r>
              <a:rPr lang="en-US" sz="2600" b="1" dirty="0" smtClean="0"/>
              <a:t>Distributed</a:t>
            </a:r>
            <a:endParaRPr lang="en-US" sz="2600" b="1" dirty="0"/>
          </a:p>
        </p:txBody>
      </p:sp>
      <p:pic>
        <p:nvPicPr>
          <p:cNvPr id="15" name="Picture 14" descr="C:\Users\sarahstrunk\Desktop\logo-nysh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1" y="206590"/>
            <a:ext cx="276225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58" y="244362"/>
            <a:ext cx="20002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" y="6344623"/>
            <a:ext cx="1595362" cy="5133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2220" y="2990315"/>
            <a:ext cx="196876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25,729</a:t>
            </a:r>
          </a:p>
          <a:p>
            <a:pPr algn="ctr"/>
            <a:r>
              <a:rPr lang="en-US" sz="2600" b="1" dirty="0" smtClean="0"/>
              <a:t>Pounds</a:t>
            </a:r>
          </a:p>
          <a:p>
            <a:pPr algn="ctr"/>
            <a:r>
              <a:rPr lang="en-US" sz="2600" b="1" dirty="0" smtClean="0"/>
              <a:t>Distributed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3668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215" y="844765"/>
            <a:ext cx="5164183" cy="720147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+mn-lt"/>
              </a:rPr>
              <a:t>Community </a:t>
            </a:r>
            <a:r>
              <a:rPr lang="en-US" sz="3600" b="1" dirty="0">
                <a:latin typeface="+mn-lt"/>
              </a:rPr>
              <a:t>Walking Trail </a:t>
            </a:r>
          </a:p>
        </p:txBody>
      </p:sp>
      <p:pic>
        <p:nvPicPr>
          <p:cNvPr id="3078" name="Picture 6" descr="C:\Users\NYCAP\Documents\Eden\East Harlem Walking Trail Pictures\Preliminary Walk\DSC_0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/>
          <a:stretch/>
        </p:blipFill>
        <p:spPr bwMode="auto">
          <a:xfrm>
            <a:off x="6047789" y="1675643"/>
            <a:ext cx="2943811" cy="21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7789" y="4007517"/>
            <a:ext cx="292608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NYCAP\Documents\Eden\East Harlem Walking Trail Pictures\Preliminary Walk\IMG_01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4463419"/>
            <a:ext cx="2556749" cy="175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CHE\CommunityHealth\DPHO-Harlem\Community Engagement\Pictures\11.19.2016 Community Walking Trail Celebration\IMG_459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7" b="7549"/>
          <a:stretch/>
        </p:blipFill>
        <p:spPr bwMode="auto">
          <a:xfrm>
            <a:off x="3352800" y="1612586"/>
            <a:ext cx="2560320" cy="265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CHE\CommunityHealth\DPHO-Harlem\Community Engagement\Pictures\11.19.2016 Community Walking Trail Celebration\IMG_33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1" y="1592452"/>
            <a:ext cx="3068252" cy="21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:\CHE\CommunityHealth\DPHO-Harlem\Community Engagement\Pictures\11.19.2016 Community Walking Trail Celebration\IMG_036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5" y="3916080"/>
            <a:ext cx="3068252" cy="23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58" y="244362"/>
            <a:ext cx="20002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C:\Users\sarahstrunk\Desktop\logo-nysh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1" y="206590"/>
            <a:ext cx="276225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" y="6344623"/>
            <a:ext cx="1595362" cy="51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622" y="779227"/>
            <a:ext cx="5164183" cy="720147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+mn-lt"/>
              </a:rPr>
              <a:t>Community </a:t>
            </a:r>
            <a:r>
              <a:rPr lang="en-US" sz="3600" b="1" dirty="0">
                <a:latin typeface="+mn-lt"/>
              </a:rPr>
              <a:t>Walking Trail </a:t>
            </a:r>
          </a:p>
        </p:txBody>
      </p:sp>
      <p:pic>
        <p:nvPicPr>
          <p:cNvPr id="3079" name="Picture 7" descr="C:\Users\NYCAP\Documents\Eden\East Harlem Walking Trail Pictures\Preliminary Walk\IMG_01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13636" r="2486" b="16673"/>
          <a:stretch/>
        </p:blipFill>
        <p:spPr bwMode="auto">
          <a:xfrm>
            <a:off x="522514" y="4441371"/>
            <a:ext cx="3378926" cy="180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58" y="244362"/>
            <a:ext cx="20002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C:\Users\sarahstrunk\Desktop\logo-nysh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1" y="206590"/>
            <a:ext cx="276225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t="-4320" r="881" b="1215"/>
          <a:stretch/>
        </p:blipFill>
        <p:spPr>
          <a:xfrm>
            <a:off x="4096045" y="1879414"/>
            <a:ext cx="4777063" cy="4615522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29" y="1229016"/>
            <a:ext cx="1546737" cy="1433630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1" y="1300083"/>
            <a:ext cx="3974724" cy="298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" y="6344623"/>
            <a:ext cx="1595362" cy="51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671" y="957149"/>
            <a:ext cx="5164183" cy="720147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+mn-lt"/>
              </a:rPr>
              <a:t>Community </a:t>
            </a:r>
            <a:r>
              <a:rPr lang="en-US" sz="3600" b="1" dirty="0">
                <a:latin typeface="+mn-lt"/>
              </a:rPr>
              <a:t>Walking Trail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58" y="244362"/>
            <a:ext cx="20002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C:\Users\sarahstrunk\Desktop\logo-nysh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1" y="206590"/>
            <a:ext cx="276225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1" y="1881051"/>
            <a:ext cx="4633559" cy="404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58" y="1973599"/>
            <a:ext cx="4572000" cy="395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" y="6344623"/>
            <a:ext cx="1595362" cy="51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9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059" y="938938"/>
            <a:ext cx="5164183" cy="720147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+mn-lt"/>
              </a:rPr>
              <a:t>Health In Action Summit </a:t>
            </a:r>
            <a:endParaRPr lang="en-US" sz="3600" b="1" dirty="0">
              <a:latin typeface="+mn-lt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58" y="244362"/>
            <a:ext cx="20002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C:\Users\sarahstrunk\Desktop\logo-nysh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1" y="206590"/>
            <a:ext cx="276225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8" y="1695183"/>
            <a:ext cx="2520313" cy="1769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6" t="16897" r="20316"/>
          <a:stretch/>
        </p:blipFill>
        <p:spPr>
          <a:xfrm>
            <a:off x="242289" y="3709851"/>
            <a:ext cx="2520313" cy="2181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4" t="10916" r="20823" b="29961"/>
          <a:stretch/>
        </p:blipFill>
        <p:spPr>
          <a:xfrm>
            <a:off x="6250541" y="1690717"/>
            <a:ext cx="2545116" cy="1773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85" y="1709005"/>
            <a:ext cx="2788920" cy="17556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7" r="29614"/>
          <a:stretch/>
        </p:blipFill>
        <p:spPr>
          <a:xfrm>
            <a:off x="5614469" y="3709851"/>
            <a:ext cx="1481150" cy="21831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16275" r="22673" b="-1"/>
          <a:stretch/>
        </p:blipFill>
        <p:spPr>
          <a:xfrm>
            <a:off x="2970454" y="3709851"/>
            <a:ext cx="2410267" cy="21814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7" t="2625" r="19076" b="2731"/>
          <a:stretch/>
        </p:blipFill>
        <p:spPr>
          <a:xfrm>
            <a:off x="7233858" y="3709851"/>
            <a:ext cx="1639250" cy="2181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" y="6344623"/>
            <a:ext cx="1595362" cy="51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3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59348" y="1836215"/>
            <a:ext cx="8213760" cy="3994765"/>
          </a:xfrm>
        </p:spPr>
        <p:txBody>
          <a:bodyPr>
            <a:noAutofit/>
          </a:bodyPr>
          <a:lstStyle/>
          <a:p>
            <a:r>
              <a:rPr lang="en-US" sz="2200" dirty="0" smtClean="0"/>
              <a:t>Convening a panel of residents to participate in the Health </a:t>
            </a:r>
            <a:r>
              <a:rPr lang="en-US" sz="2200" dirty="0"/>
              <a:t>in Action Summit </a:t>
            </a:r>
            <a:endParaRPr lang="en-US" sz="2200" dirty="0" smtClean="0"/>
          </a:p>
          <a:p>
            <a:pPr marL="0" indent="0">
              <a:buNone/>
            </a:pPr>
            <a:endParaRPr lang="en-US" sz="1000" dirty="0"/>
          </a:p>
          <a:p>
            <a:r>
              <a:rPr lang="en-US" sz="2200" dirty="0"/>
              <a:t>Disseminating $275,000 in seed funding to 11 </a:t>
            </a:r>
            <a:r>
              <a:rPr lang="en-US" sz="2200" dirty="0" smtClean="0"/>
              <a:t>CBOs to activate short-term projects </a:t>
            </a:r>
            <a:r>
              <a:rPr lang="en-US" sz="2200" dirty="0"/>
              <a:t>in East Harlem </a:t>
            </a:r>
            <a:endParaRPr lang="en-US" sz="2200" dirty="0" smtClean="0"/>
          </a:p>
          <a:p>
            <a:pPr marL="0" indent="0">
              <a:buNone/>
            </a:pPr>
            <a:endParaRPr lang="en-US" sz="1000" dirty="0"/>
          </a:p>
          <a:p>
            <a:r>
              <a:rPr lang="en-US" sz="2200" dirty="0"/>
              <a:t>Launching </a:t>
            </a:r>
            <a:r>
              <a:rPr lang="en-US" sz="2200" dirty="0" smtClean="0"/>
              <a:t>the East Harlem Walking Trail and Week of Walking Challenge </a:t>
            </a:r>
            <a:r>
              <a:rPr lang="en-US" sz="2200" dirty="0" smtClean="0"/>
              <a:t>(</a:t>
            </a:r>
            <a:r>
              <a:rPr lang="en-US" sz="2200" dirty="0" smtClean="0"/>
              <a:t>663</a:t>
            </a:r>
            <a:r>
              <a:rPr lang="en-US" sz="2200" dirty="0" smtClean="0"/>
              <a:t>,728 </a:t>
            </a:r>
            <a:r>
              <a:rPr lang="en-US" sz="2200" dirty="0" smtClean="0"/>
              <a:t>steps about </a:t>
            </a:r>
            <a:r>
              <a:rPr lang="en-US" sz="2200" dirty="0" smtClean="0"/>
              <a:t>314</a:t>
            </a:r>
            <a:r>
              <a:rPr lang="en-US" sz="2200" dirty="0" smtClean="0"/>
              <a:t>.26 miles) </a:t>
            </a:r>
            <a:endParaRPr lang="en-US" sz="2200" dirty="0" smtClean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200" dirty="0" smtClean="0"/>
              <a:t>Connecting community groups to </a:t>
            </a:r>
            <a:r>
              <a:rPr lang="en-US" sz="2200" dirty="0" smtClean="0"/>
              <a:t>funding to activate </a:t>
            </a:r>
            <a:r>
              <a:rPr lang="en-US" sz="2200" dirty="0" smtClean="0"/>
              <a:t>the walking trail, open and public </a:t>
            </a:r>
            <a:r>
              <a:rPr lang="en-US" sz="2200" dirty="0" smtClean="0"/>
              <a:t>spaces.  </a:t>
            </a:r>
            <a:endParaRPr lang="en-US" sz="2200" dirty="0" smtClean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46524" y="1046774"/>
            <a:ext cx="5247350" cy="7091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600" b="1" dirty="0" smtClean="0">
                <a:latin typeface="+mn-lt"/>
              </a:rPr>
              <a:t>Top </a:t>
            </a:r>
            <a:r>
              <a:rPr lang="en-US" sz="3600" b="1" dirty="0">
                <a:latin typeface="+mn-lt"/>
              </a:rPr>
              <a:t>Accomplishments</a:t>
            </a:r>
          </a:p>
        </p:txBody>
      </p:sp>
      <p:pic>
        <p:nvPicPr>
          <p:cNvPr id="14" name="Picture 13" descr="C:\Users\sarahstrunk\Desktop\logo-nysh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9" y="244589"/>
            <a:ext cx="276225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" y="6344623"/>
            <a:ext cx="1595362" cy="51337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58" y="353287"/>
            <a:ext cx="20002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6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865120" y="1119365"/>
            <a:ext cx="6548846" cy="66589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14400" b="1" dirty="0">
                <a:latin typeface="+mn-lt"/>
              </a:rPr>
              <a:t>Lessons Learned</a:t>
            </a:r>
          </a:p>
        </p:txBody>
      </p:sp>
      <p:sp>
        <p:nvSpPr>
          <p:cNvPr id="14" name="Content Placeholder 10"/>
          <p:cNvSpPr txBox="1">
            <a:spLocks/>
          </p:cNvSpPr>
          <p:nvPr/>
        </p:nvSpPr>
        <p:spPr>
          <a:xfrm>
            <a:off x="524586" y="2063371"/>
            <a:ext cx="7886700" cy="34868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It </a:t>
            </a:r>
            <a:r>
              <a:rPr lang="en-US" sz="2400" dirty="0"/>
              <a:t>is important to </a:t>
            </a:r>
            <a:r>
              <a:rPr lang="en-US" sz="2400" dirty="0" smtClean="0"/>
              <a:t>recognize that neighborhood work requires a lot of time, energy and resources. 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400" dirty="0" smtClean="0"/>
              <a:t>Aligning efforts with community partners and with neighborhood planning processes may seem practical but also takes time and a lot of community buy-in. </a:t>
            </a:r>
          </a:p>
        </p:txBody>
      </p:sp>
      <p:pic>
        <p:nvPicPr>
          <p:cNvPr id="15" name="Picture 14" descr="C:\Users\sarahstrunk\Desktop\logo-nysh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10" y="206590"/>
            <a:ext cx="276225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" y="6344623"/>
            <a:ext cx="1595362" cy="51337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58" y="306361"/>
            <a:ext cx="20002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6107</TotalTime>
  <Words>657</Words>
  <Application>Microsoft Office PowerPoint</Application>
  <PresentationFormat>On-screen Show (4:3)</PresentationFormat>
  <Paragraphs>89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Healthy Neighborhoods Learning Collaborative Meeting</vt:lpstr>
      <vt:lpstr>PowerPoint Presentation</vt:lpstr>
      <vt:lpstr>PowerPoint Presentation</vt:lpstr>
      <vt:lpstr>Community Walking Trail </vt:lpstr>
      <vt:lpstr>Community Walking Trail </vt:lpstr>
      <vt:lpstr>Community Walking Trail </vt:lpstr>
      <vt:lpstr>Health In Action Summit </vt:lpstr>
      <vt:lpstr>PowerPoint Presentation</vt:lpstr>
      <vt:lpstr>PowerPoint Presentation</vt:lpstr>
      <vt:lpstr>PowerPoint Presentation</vt:lpstr>
    </vt:vector>
  </TitlesOfParts>
  <Company>Active Living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 Gibson</dc:creator>
  <cp:lastModifiedBy>Cinthia De la rosa</cp:lastModifiedBy>
  <cp:revision>54</cp:revision>
  <cp:lastPrinted>2015-05-20T18:04:31Z</cp:lastPrinted>
  <dcterms:created xsi:type="dcterms:W3CDTF">2015-05-13T18:21:18Z</dcterms:created>
  <dcterms:modified xsi:type="dcterms:W3CDTF">2017-03-27T21:08:44Z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