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6" r:id="rId2"/>
    <p:sldId id="257" r:id="rId3"/>
    <p:sldId id="301" r:id="rId4"/>
    <p:sldId id="298" r:id="rId5"/>
    <p:sldId id="277" r:id="rId6"/>
    <p:sldId id="299" r:id="rId7"/>
    <p:sldId id="295" r:id="rId8"/>
    <p:sldId id="296" r:id="rId9"/>
    <p:sldId id="303" r:id="rId10"/>
    <p:sldId id="286" r:id="rId11"/>
    <p:sldId id="302" r:id="rId12"/>
  </p:sldIdLst>
  <p:sldSz cx="9144000" cy="6858000" type="screen4x3"/>
  <p:notesSz cx="7010400" cy="9296400"/>
  <p:defaultTextStyle>
    <a:defPPr>
      <a:defRPr lang="en-US"/>
    </a:defPPr>
    <a:lvl1pPr algn="l" rtl="0" eaLnBrk="0" fontAlgn="base" hangingPunct="0">
      <a:spcBef>
        <a:spcPct val="0"/>
      </a:spcBef>
      <a:spcAft>
        <a:spcPct val="0"/>
      </a:spcAft>
      <a:defRPr sz="10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10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10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10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1000" kern="1200">
        <a:solidFill>
          <a:schemeClr val="tx1"/>
        </a:solidFill>
        <a:latin typeface="Arial" charset="0"/>
        <a:ea typeface="ＭＳ Ｐゴシック" pitchFamily="16" charset="-128"/>
        <a:cs typeface="+mn-cs"/>
      </a:defRPr>
    </a:lvl5pPr>
    <a:lvl6pPr marL="2286000" algn="l" defTabSz="914400" rtl="0" eaLnBrk="1" latinLnBrk="0" hangingPunct="1">
      <a:defRPr sz="1000" kern="1200">
        <a:solidFill>
          <a:schemeClr val="tx1"/>
        </a:solidFill>
        <a:latin typeface="Arial" charset="0"/>
        <a:ea typeface="ＭＳ Ｐゴシック" pitchFamily="16" charset="-128"/>
        <a:cs typeface="+mn-cs"/>
      </a:defRPr>
    </a:lvl6pPr>
    <a:lvl7pPr marL="2743200" algn="l" defTabSz="914400" rtl="0" eaLnBrk="1" latinLnBrk="0" hangingPunct="1">
      <a:defRPr sz="1000" kern="1200">
        <a:solidFill>
          <a:schemeClr val="tx1"/>
        </a:solidFill>
        <a:latin typeface="Arial" charset="0"/>
        <a:ea typeface="ＭＳ Ｐゴシック" pitchFamily="16" charset="-128"/>
        <a:cs typeface="+mn-cs"/>
      </a:defRPr>
    </a:lvl7pPr>
    <a:lvl8pPr marL="3200400" algn="l" defTabSz="914400" rtl="0" eaLnBrk="1" latinLnBrk="0" hangingPunct="1">
      <a:defRPr sz="1000" kern="1200">
        <a:solidFill>
          <a:schemeClr val="tx1"/>
        </a:solidFill>
        <a:latin typeface="Arial" charset="0"/>
        <a:ea typeface="ＭＳ Ｐゴシック" pitchFamily="16" charset="-128"/>
        <a:cs typeface="+mn-cs"/>
      </a:defRPr>
    </a:lvl8pPr>
    <a:lvl9pPr marL="3657600" algn="l" defTabSz="914400" rtl="0" eaLnBrk="1" latinLnBrk="0" hangingPunct="1">
      <a:defRPr sz="1000" kern="1200">
        <a:solidFill>
          <a:schemeClr val="tx1"/>
        </a:solidFill>
        <a:latin typeface="Arial" charset="0"/>
        <a:ea typeface="ＭＳ Ｐゴシック" pitchFamily="16"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Carolina Espinosa" initials="C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5A4"/>
    <a:srgbClr val="00AEE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2101" autoAdjust="0"/>
  </p:normalViewPr>
  <p:slideViewPr>
    <p:cSldViewPr>
      <p:cViewPr>
        <p:scale>
          <a:sx n="107" d="100"/>
          <a:sy n="107" d="100"/>
        </p:scale>
        <p:origin x="-104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2250" y="-114"/>
      </p:cViewPr>
      <p:guideLst>
        <p:guide orient="horz" pos="2880"/>
        <p:guide orient="horz" pos="2928"/>
        <p:guide pos="2160"/>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16387"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fld id="{2BE609C8-5287-48D4-A869-BE6BEB0346AB}" type="datetime1">
              <a:rPr lang="en-US"/>
              <a:pPr>
                <a:defRPr/>
              </a:pPr>
              <a:t>3/23/2017</a:t>
            </a:fld>
            <a:endParaRPr lang="en-US"/>
          </a:p>
        </p:txBody>
      </p:sp>
      <p:sp>
        <p:nvSpPr>
          <p:cNvPr id="16388"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16389"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EC1D1CF3-13D2-442A-B1DB-40E6C043CF8E}" type="slidenum">
              <a:rPr lang="en-US"/>
              <a:pPr>
                <a:defRPr/>
              </a:pPr>
              <a:t>‹#›</a:t>
            </a:fld>
            <a:endParaRPr lang="en-US"/>
          </a:p>
        </p:txBody>
      </p:sp>
    </p:spTree>
    <p:extLst>
      <p:ext uri="{BB962C8B-B14F-4D97-AF65-F5344CB8AC3E}">
        <p14:creationId xmlns="" xmlns:p14="http://schemas.microsoft.com/office/powerpoint/2010/main" val="2189440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5123"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fld id="{C6F9C039-769C-40B0-95A6-D03BB5A082B9}" type="datetime1">
              <a:rPr lang="en-US"/>
              <a:pPr>
                <a:defRPr/>
              </a:pPr>
              <a:t>3/23/2017</a:t>
            </a:fld>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5127"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C72BDDF9-3019-4D8E-8439-18A6C341EAC7}" type="slidenum">
              <a:rPr lang="en-US"/>
              <a:pPr>
                <a:defRPr/>
              </a:pPr>
              <a:t>‹#›</a:t>
            </a:fld>
            <a:endParaRPr lang="en-US"/>
          </a:p>
        </p:txBody>
      </p:sp>
    </p:spTree>
    <p:extLst>
      <p:ext uri="{BB962C8B-B14F-4D97-AF65-F5344CB8AC3E}">
        <p14:creationId xmlns="" xmlns:p14="http://schemas.microsoft.com/office/powerpoint/2010/main" val="303567368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6F9C039-769C-40B0-95A6-D03BB5A082B9}" type="datetime1">
              <a:rPr lang="en-US"/>
              <a:pPr>
                <a:defRPr/>
              </a:pPr>
              <a:t>3/23/2017</a:t>
            </a:fld>
            <a:endParaRPr lang="en-US"/>
          </a:p>
        </p:txBody>
      </p:sp>
      <p:sp>
        <p:nvSpPr>
          <p:cNvPr id="5" name="Slide Number Placeholder 4"/>
          <p:cNvSpPr>
            <a:spLocks noGrp="1"/>
          </p:cNvSpPr>
          <p:nvPr>
            <p:ph type="sldNum" sz="quarter" idx="11"/>
          </p:nvPr>
        </p:nvSpPr>
        <p:spPr/>
        <p:txBody>
          <a:bodyPr/>
          <a:lstStyle/>
          <a:p>
            <a:pPr>
              <a:defRPr/>
            </a:pPr>
            <a:fld id="{C72BDDF9-3019-4D8E-8439-18A6C341EAC7}" type="slidenum">
              <a:rPr lang="en-US"/>
              <a:pPr>
                <a:defRPr/>
              </a:pPr>
              <a:t>1</a:t>
            </a:fld>
            <a:endParaRPr lang="en-US"/>
          </a:p>
        </p:txBody>
      </p:sp>
    </p:spTree>
    <p:extLst>
      <p:ext uri="{BB962C8B-B14F-4D97-AF65-F5344CB8AC3E}">
        <p14:creationId xmlns="" xmlns:p14="http://schemas.microsoft.com/office/powerpoint/2010/main" val="363718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6F9C039-769C-40B0-95A6-D03BB5A082B9}" type="datetime1">
              <a:rPr lang="en-US"/>
              <a:pPr>
                <a:defRPr/>
              </a:pPr>
              <a:t>3/23/2017</a:t>
            </a:fld>
            <a:endParaRPr lang="en-US"/>
          </a:p>
        </p:txBody>
      </p:sp>
      <p:sp>
        <p:nvSpPr>
          <p:cNvPr id="5" name="Slide Number Placeholder 4"/>
          <p:cNvSpPr>
            <a:spLocks noGrp="1"/>
          </p:cNvSpPr>
          <p:nvPr>
            <p:ph type="sldNum" sz="quarter" idx="11"/>
          </p:nvPr>
        </p:nvSpPr>
        <p:spPr/>
        <p:txBody>
          <a:bodyPr/>
          <a:lstStyle/>
          <a:p>
            <a:pPr>
              <a:defRPr/>
            </a:pPr>
            <a:fld id="{C72BDDF9-3019-4D8E-8439-18A6C341EAC7}" type="slidenum">
              <a:rPr lang="en-US"/>
              <a:pPr>
                <a:defRPr/>
              </a:pPr>
              <a:t>2</a:t>
            </a:fld>
            <a:endParaRPr lang="en-US"/>
          </a:p>
        </p:txBody>
      </p:sp>
    </p:spTree>
    <p:extLst>
      <p:ext uri="{BB962C8B-B14F-4D97-AF65-F5344CB8AC3E}">
        <p14:creationId xmlns="" xmlns:p14="http://schemas.microsoft.com/office/powerpoint/2010/main" val="227588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6F9C039-769C-40B0-95A6-D03BB5A082B9}" type="datetime1">
              <a:rPr lang="en-US"/>
              <a:pPr>
                <a:defRPr/>
              </a:pPr>
              <a:t>3/24/2017</a:t>
            </a:fld>
            <a:endParaRPr lang="en-US"/>
          </a:p>
        </p:txBody>
      </p:sp>
      <p:sp>
        <p:nvSpPr>
          <p:cNvPr id="5" name="Slide Number Placeholder 4"/>
          <p:cNvSpPr>
            <a:spLocks noGrp="1"/>
          </p:cNvSpPr>
          <p:nvPr>
            <p:ph type="sldNum" sz="quarter" idx="11"/>
          </p:nvPr>
        </p:nvSpPr>
        <p:spPr/>
        <p:txBody>
          <a:bodyPr/>
          <a:lstStyle/>
          <a:p>
            <a:pPr>
              <a:defRPr/>
            </a:pPr>
            <a:fld id="{C72BDDF9-3019-4D8E-8439-18A6C341EAC7}" type="slidenum">
              <a:rPr lang="en-US"/>
              <a:pPr>
                <a:defRPr/>
              </a:pPr>
              <a:t>3</a:t>
            </a:fld>
            <a:endParaRPr lang="en-US"/>
          </a:p>
        </p:txBody>
      </p:sp>
    </p:spTree>
    <p:extLst>
      <p:ext uri="{BB962C8B-B14F-4D97-AF65-F5344CB8AC3E}">
        <p14:creationId xmlns="" xmlns:p14="http://schemas.microsoft.com/office/powerpoint/2010/main" val="190102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dirty="0" smtClean="0"/>
              <a:t>Residents will enjoy abundant, affordable nutritious foods; myriad opportunities for physical activity; clean, safe open spaces, and a thriving social connectedness in their community</a:t>
            </a:r>
          </a:p>
          <a:p>
            <a:pPr marL="0" indent="0">
              <a:buNone/>
            </a:pPr>
            <a:endParaRPr lang="en-US" sz="1200" dirty="0" smtClean="0"/>
          </a:p>
          <a:p>
            <a:r>
              <a:rPr lang="en-US" sz="1200" dirty="0" smtClean="0"/>
              <a:t>Farmers’ Markets are well utilized and bodegas will offer healthier options</a:t>
            </a:r>
          </a:p>
          <a:p>
            <a:pPr marL="0" indent="0">
              <a:buNone/>
            </a:pPr>
            <a:endParaRPr lang="en-US" sz="1200" dirty="0" smtClean="0"/>
          </a:p>
          <a:p>
            <a:r>
              <a:rPr lang="en-US" sz="1200" dirty="0" smtClean="0"/>
              <a:t>Residents will have the confidence and skills to shop for and prepare healthy food on a budget</a:t>
            </a:r>
          </a:p>
          <a:p>
            <a:pPr marL="0" indent="0">
              <a:buNone/>
            </a:pPr>
            <a:endParaRPr lang="en-US" sz="1200" dirty="0" smtClean="0"/>
          </a:p>
          <a:p>
            <a:r>
              <a:rPr lang="en-US" sz="1200" dirty="0" smtClean="0"/>
              <a:t>St. Mary’s Park will see physical improvements such as more vegetation, improved seating areas, and art installations, as well as increased fitness, stewardship, and cultural programming that is well-loved by community residents.</a:t>
            </a:r>
          </a:p>
          <a:p>
            <a:endParaRPr lang="en-US" dirty="0"/>
          </a:p>
        </p:txBody>
      </p:sp>
      <p:sp>
        <p:nvSpPr>
          <p:cNvPr id="4" name="Date Placeholder 3"/>
          <p:cNvSpPr>
            <a:spLocks noGrp="1"/>
          </p:cNvSpPr>
          <p:nvPr>
            <p:ph type="dt" idx="10"/>
          </p:nvPr>
        </p:nvSpPr>
        <p:spPr/>
        <p:txBody>
          <a:bodyPr/>
          <a:lstStyle/>
          <a:p>
            <a:pPr>
              <a:defRPr/>
            </a:pPr>
            <a:fld id="{C6F9C039-769C-40B0-95A6-D03BB5A082B9}" type="datetime1">
              <a:rPr lang="en-US" smtClean="0"/>
              <a:pPr>
                <a:defRPr/>
              </a:pPr>
              <a:t>3/23/2017</a:t>
            </a:fld>
            <a:endParaRPr lang="en-US"/>
          </a:p>
        </p:txBody>
      </p:sp>
      <p:sp>
        <p:nvSpPr>
          <p:cNvPr id="5" name="Slide Number Placeholder 4"/>
          <p:cNvSpPr>
            <a:spLocks noGrp="1"/>
          </p:cNvSpPr>
          <p:nvPr>
            <p:ph type="sldNum" sz="quarter" idx="11"/>
          </p:nvPr>
        </p:nvSpPr>
        <p:spPr/>
        <p:txBody>
          <a:bodyPr/>
          <a:lstStyle/>
          <a:p>
            <a:pPr>
              <a:defRPr/>
            </a:pPr>
            <a:fld id="{C72BDDF9-3019-4D8E-8439-18A6C341EAC7}" type="slidenum">
              <a:rPr lang="en-US" smtClean="0"/>
              <a:pPr>
                <a:defRPr/>
              </a:pPr>
              <a:t>4</a:t>
            </a:fld>
            <a:endParaRPr lang="en-US"/>
          </a:p>
        </p:txBody>
      </p:sp>
    </p:spTree>
    <p:extLst>
      <p:ext uri="{BB962C8B-B14F-4D97-AF65-F5344CB8AC3E}">
        <p14:creationId xmlns:p14="http://schemas.microsoft.com/office/powerpoint/2010/main" xmlns="" val="547629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To realize</a:t>
            </a:r>
            <a:r>
              <a:rPr lang="en-US" baseline="0" dirty="0" smtClean="0"/>
              <a:t> the vision, these are our more concrete attainable goals. </a:t>
            </a:r>
            <a:endParaRPr lang="en-US" dirty="0"/>
          </a:p>
        </p:txBody>
      </p:sp>
      <p:sp>
        <p:nvSpPr>
          <p:cNvPr id="4" name="Date Placeholder 3"/>
          <p:cNvSpPr>
            <a:spLocks noGrp="1"/>
          </p:cNvSpPr>
          <p:nvPr>
            <p:ph type="dt" idx="10"/>
          </p:nvPr>
        </p:nvSpPr>
        <p:spPr/>
        <p:txBody>
          <a:bodyPr/>
          <a:lstStyle/>
          <a:p>
            <a:pPr>
              <a:defRPr/>
            </a:pPr>
            <a:fld id="{C6F9C039-769C-40B0-95A6-D03BB5A082B9}" type="datetime1">
              <a:rPr lang="en-US" smtClean="0"/>
              <a:pPr>
                <a:defRPr/>
              </a:pPr>
              <a:t>3/23/2017</a:t>
            </a:fld>
            <a:endParaRPr lang="en-US"/>
          </a:p>
        </p:txBody>
      </p:sp>
      <p:sp>
        <p:nvSpPr>
          <p:cNvPr id="5" name="Slide Number Placeholder 4"/>
          <p:cNvSpPr>
            <a:spLocks noGrp="1"/>
          </p:cNvSpPr>
          <p:nvPr>
            <p:ph type="sldNum" sz="quarter" idx="11"/>
          </p:nvPr>
        </p:nvSpPr>
        <p:spPr/>
        <p:txBody>
          <a:bodyPr/>
          <a:lstStyle/>
          <a:p>
            <a:pPr>
              <a:defRPr/>
            </a:pPr>
            <a:fld id="{C72BDDF9-3019-4D8E-8439-18A6C341EAC7}" type="slidenum">
              <a:rPr lang="en-US" smtClean="0"/>
              <a:pPr>
                <a:defRPr/>
              </a:pPr>
              <a:t>5</a:t>
            </a:fld>
            <a:endParaRPr lang="en-US"/>
          </a:p>
        </p:txBody>
      </p:sp>
    </p:spTree>
    <p:extLst>
      <p:ext uri="{BB962C8B-B14F-4D97-AF65-F5344CB8AC3E}">
        <p14:creationId xmlns="" xmlns:p14="http://schemas.microsoft.com/office/powerpoint/2010/main" val="191638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Date Placeholder 3"/>
          <p:cNvSpPr>
            <a:spLocks noGrp="1"/>
          </p:cNvSpPr>
          <p:nvPr>
            <p:ph type="dt" idx="10"/>
          </p:nvPr>
        </p:nvSpPr>
        <p:spPr/>
        <p:txBody>
          <a:bodyPr/>
          <a:lstStyle/>
          <a:p>
            <a:pPr>
              <a:defRPr/>
            </a:pPr>
            <a:fld id="{C6F9C039-769C-40B0-95A6-D03BB5A082B9}" type="datetime1">
              <a:rPr lang="en-US" smtClean="0"/>
              <a:pPr>
                <a:defRPr/>
              </a:pPr>
              <a:t>3/23/2017</a:t>
            </a:fld>
            <a:endParaRPr lang="en-US"/>
          </a:p>
        </p:txBody>
      </p:sp>
      <p:sp>
        <p:nvSpPr>
          <p:cNvPr id="5" name="Slide Number Placeholder 4"/>
          <p:cNvSpPr>
            <a:spLocks noGrp="1"/>
          </p:cNvSpPr>
          <p:nvPr>
            <p:ph type="sldNum" sz="quarter" idx="11"/>
          </p:nvPr>
        </p:nvSpPr>
        <p:spPr/>
        <p:txBody>
          <a:bodyPr/>
          <a:lstStyle/>
          <a:p>
            <a:pPr>
              <a:defRPr/>
            </a:pPr>
            <a:fld id="{C72BDDF9-3019-4D8E-8439-18A6C341EAC7}" type="slidenum">
              <a:rPr lang="en-US" smtClean="0"/>
              <a:pPr>
                <a:defRPr/>
              </a:pPr>
              <a:t>6</a:t>
            </a:fld>
            <a:endParaRPr lang="en-US"/>
          </a:p>
        </p:txBody>
      </p:sp>
    </p:spTree>
    <p:extLst>
      <p:ext uri="{BB962C8B-B14F-4D97-AF65-F5344CB8AC3E}">
        <p14:creationId xmlns:p14="http://schemas.microsoft.com/office/powerpoint/2010/main" xmlns="" val="1796169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buClr>
                <a:schemeClr val="bg1"/>
              </a:buClr>
            </a:pPr>
            <a:r>
              <a:rPr lang="en-US" altLang="en-US" sz="1600" b="0" dirty="0" smtClean="0">
                <a:solidFill>
                  <a:schemeClr val="bg1"/>
                </a:solidFill>
              </a:rPr>
              <a:t>Farmer’s Markets</a:t>
            </a:r>
          </a:p>
          <a:p>
            <a:pPr lvl="1">
              <a:buClr>
                <a:schemeClr val="bg1"/>
              </a:buClr>
            </a:pPr>
            <a:r>
              <a:rPr lang="en-US" altLang="en-US" sz="1200" b="0" dirty="0" smtClean="0">
                <a:solidFill>
                  <a:schemeClr val="bg1"/>
                </a:solidFill>
              </a:rPr>
              <a:t>Shop for local produce</a:t>
            </a:r>
          </a:p>
          <a:p>
            <a:pPr lvl="1">
              <a:buClr>
                <a:schemeClr val="bg1"/>
              </a:buClr>
            </a:pPr>
            <a:r>
              <a:rPr lang="en-US" altLang="en-US" sz="1200" b="0" dirty="0" smtClean="0">
                <a:solidFill>
                  <a:schemeClr val="bg1"/>
                </a:solidFill>
              </a:rPr>
              <a:t>Cooking demonstrations</a:t>
            </a:r>
          </a:p>
          <a:p>
            <a:pPr lvl="1">
              <a:buClr>
                <a:schemeClr val="bg1"/>
              </a:buClr>
            </a:pPr>
            <a:r>
              <a:rPr lang="en-US" altLang="en-US" sz="1200" b="0" dirty="0" smtClean="0">
                <a:solidFill>
                  <a:schemeClr val="bg1"/>
                </a:solidFill>
              </a:rPr>
              <a:t>Health Bucks</a:t>
            </a:r>
          </a:p>
          <a:p>
            <a:pPr>
              <a:buClr>
                <a:schemeClr val="bg1"/>
              </a:buClr>
            </a:pPr>
            <a:r>
              <a:rPr lang="en-US" altLang="en-US" sz="1600" b="0" dirty="0" smtClean="0">
                <a:solidFill>
                  <a:schemeClr val="bg1"/>
                </a:solidFill>
              </a:rPr>
              <a:t>Emergency Food</a:t>
            </a:r>
          </a:p>
          <a:p>
            <a:pPr lvl="1">
              <a:buClr>
                <a:schemeClr val="bg1"/>
              </a:buClr>
            </a:pPr>
            <a:r>
              <a:rPr lang="en-US" altLang="en-US" sz="1200" b="0" dirty="0" smtClean="0">
                <a:solidFill>
                  <a:schemeClr val="bg1"/>
                </a:solidFill>
              </a:rPr>
              <a:t>Food Pantries</a:t>
            </a:r>
          </a:p>
          <a:p>
            <a:pPr lvl="1">
              <a:buClr>
                <a:schemeClr val="bg1"/>
              </a:buClr>
            </a:pPr>
            <a:r>
              <a:rPr lang="en-US" altLang="en-US" sz="1200" b="0" dirty="0" smtClean="0">
                <a:solidFill>
                  <a:schemeClr val="bg1"/>
                </a:solidFill>
              </a:rPr>
              <a:t>City Harvest Mobile Market</a:t>
            </a:r>
            <a:endParaRPr lang="en-US" altLang="en-US" sz="1600" b="0" dirty="0" smtClean="0">
              <a:solidFill>
                <a:schemeClr val="bg1"/>
              </a:solidFill>
            </a:endParaRPr>
          </a:p>
          <a:p>
            <a:pPr>
              <a:buClr>
                <a:schemeClr val="bg1"/>
              </a:buClr>
            </a:pPr>
            <a:r>
              <a:rPr lang="en-US" altLang="en-US" sz="1600" b="0" dirty="0" smtClean="0">
                <a:solidFill>
                  <a:schemeClr val="bg1"/>
                </a:solidFill>
              </a:rPr>
              <a:t>Community Gardens</a:t>
            </a:r>
          </a:p>
          <a:p>
            <a:pPr lvl="1">
              <a:buClr>
                <a:schemeClr val="bg1"/>
              </a:buClr>
            </a:pPr>
            <a:r>
              <a:rPr lang="en-US" altLang="en-US" sz="1200" b="0" dirty="0" smtClean="0">
                <a:solidFill>
                  <a:schemeClr val="bg1"/>
                </a:solidFill>
              </a:rPr>
              <a:t>Learn gardening tips</a:t>
            </a:r>
          </a:p>
          <a:p>
            <a:pPr lvl="1">
              <a:buClr>
                <a:schemeClr val="bg1"/>
              </a:buClr>
            </a:pPr>
            <a:r>
              <a:rPr lang="en-US" altLang="en-US" sz="1200" b="0" dirty="0" smtClean="0">
                <a:solidFill>
                  <a:schemeClr val="bg1"/>
                </a:solidFill>
              </a:rPr>
              <a:t>Composting</a:t>
            </a:r>
          </a:p>
          <a:p>
            <a:pPr>
              <a:buClr>
                <a:schemeClr val="bg1"/>
              </a:buClr>
            </a:pPr>
            <a:r>
              <a:rPr lang="en-US" altLang="en-US" sz="1600" b="0" dirty="0" smtClean="0">
                <a:solidFill>
                  <a:schemeClr val="bg1"/>
                </a:solidFill>
              </a:rPr>
              <a:t>Cooking Matters</a:t>
            </a:r>
            <a:r>
              <a:rPr lang="en-US" altLang="en-US" sz="1600" b="0" baseline="30000" dirty="0" smtClean="0">
                <a:solidFill>
                  <a:schemeClr val="bg1"/>
                </a:solidFill>
              </a:rPr>
              <a:t>®</a:t>
            </a:r>
            <a:r>
              <a:rPr lang="en-US" altLang="en-US" sz="1600" b="0" dirty="0" smtClean="0">
                <a:solidFill>
                  <a:schemeClr val="bg1"/>
                </a:solidFill>
              </a:rPr>
              <a:t> at the Store</a:t>
            </a:r>
          </a:p>
          <a:p>
            <a:pPr lvl="1">
              <a:buClr>
                <a:schemeClr val="bg1"/>
              </a:buClr>
            </a:pPr>
            <a:r>
              <a:rPr lang="en-US" altLang="en-US" sz="1200" b="0" dirty="0" smtClean="0">
                <a:solidFill>
                  <a:schemeClr val="bg1"/>
                </a:solidFill>
              </a:rPr>
              <a:t>Learn food budgeting tips at the grocery store</a:t>
            </a:r>
          </a:p>
          <a:p>
            <a:pPr lvl="1">
              <a:buClr>
                <a:schemeClr val="bg1"/>
              </a:buClr>
            </a:pPr>
            <a:r>
              <a:rPr lang="en-US" altLang="en-US" sz="1200" b="0" dirty="0" smtClean="0">
                <a:solidFill>
                  <a:schemeClr val="bg1"/>
                </a:solidFill>
              </a:rPr>
              <a:t>Reading food labels</a:t>
            </a:r>
          </a:p>
          <a:p>
            <a:pPr>
              <a:buClr>
                <a:schemeClr val="bg1"/>
              </a:buClr>
            </a:pPr>
            <a:r>
              <a:rPr lang="en-US" altLang="en-US" sz="1600" b="0" dirty="0" smtClean="0">
                <a:solidFill>
                  <a:schemeClr val="bg1"/>
                </a:solidFill>
              </a:rPr>
              <a:t>Bodegas and Restaurants</a:t>
            </a:r>
          </a:p>
          <a:p>
            <a:pPr lvl="1">
              <a:buClr>
                <a:schemeClr val="bg1"/>
              </a:buClr>
            </a:pPr>
            <a:r>
              <a:rPr lang="en-US" altLang="en-US" sz="1200" b="0" dirty="0" smtClean="0">
                <a:solidFill>
                  <a:schemeClr val="bg1"/>
                </a:solidFill>
              </a:rPr>
              <a:t>Highlighting healthy options</a:t>
            </a:r>
          </a:p>
          <a:p>
            <a:pPr lvl="1">
              <a:buClr>
                <a:schemeClr val="bg1"/>
              </a:buClr>
            </a:pPr>
            <a:r>
              <a:rPr lang="en-US" altLang="en-US" sz="1200" b="0" dirty="0" smtClean="0">
                <a:solidFill>
                  <a:schemeClr val="bg1"/>
                </a:solidFill>
              </a:rPr>
              <a:t>Know what to order if you have diet restrictions </a:t>
            </a:r>
          </a:p>
          <a:p>
            <a:pPr lvl="1">
              <a:buClr>
                <a:schemeClr val="bg1"/>
              </a:buClr>
            </a:pPr>
            <a:r>
              <a:rPr lang="en-US" altLang="en-US" sz="1200" b="0" dirty="0" smtClean="0">
                <a:solidFill>
                  <a:schemeClr val="bg1"/>
                </a:solidFill>
              </a:rPr>
              <a:t>Shop Healthy NYC Bodegas </a:t>
            </a:r>
          </a:p>
          <a:p>
            <a:pPr>
              <a:buClr>
                <a:schemeClr val="bg1"/>
              </a:buClr>
            </a:pPr>
            <a:r>
              <a:rPr lang="en-US" altLang="en-US" sz="1600" b="0" dirty="0" smtClean="0">
                <a:solidFill>
                  <a:schemeClr val="bg1"/>
                </a:solidFill>
              </a:rPr>
              <a:t>Incentives for participants </a:t>
            </a:r>
          </a:p>
          <a:p>
            <a:pPr>
              <a:buClr>
                <a:schemeClr val="bg1"/>
              </a:buClr>
            </a:pPr>
            <a:endParaRPr lang="en-US" altLang="en-US" sz="1600" b="0" dirty="0" smtClean="0">
              <a:solidFill>
                <a:schemeClr val="bg1"/>
              </a:solidFill>
            </a:endParaRPr>
          </a:p>
          <a:p>
            <a:pPr>
              <a:buClr>
                <a:schemeClr val="bg1"/>
              </a:buClr>
            </a:pPr>
            <a:r>
              <a:rPr lang="en-US" altLang="en-US" sz="1600" b="0" dirty="0" smtClean="0">
                <a:solidFill>
                  <a:schemeClr val="bg1"/>
                </a:solidFill>
              </a:rPr>
              <a:t>If you would like to</a:t>
            </a:r>
            <a:r>
              <a:rPr lang="en-US" altLang="en-US" sz="1600" b="0" baseline="0" dirty="0" smtClean="0">
                <a:solidFill>
                  <a:schemeClr val="bg1"/>
                </a:solidFill>
              </a:rPr>
              <a:t> have a group from your organization participate in a community food tour please contact me. </a:t>
            </a:r>
            <a:endParaRPr lang="en-US" altLang="en-US" sz="1600" b="0" dirty="0" smtClean="0">
              <a:solidFill>
                <a:schemeClr val="bg1"/>
              </a:solidFill>
            </a:endParaRPr>
          </a:p>
          <a:p>
            <a:endParaRPr lang="en-US" dirty="0"/>
          </a:p>
        </p:txBody>
      </p:sp>
      <p:sp>
        <p:nvSpPr>
          <p:cNvPr id="4" name="Date Placeholder 3"/>
          <p:cNvSpPr>
            <a:spLocks noGrp="1"/>
          </p:cNvSpPr>
          <p:nvPr>
            <p:ph type="dt" idx="10"/>
          </p:nvPr>
        </p:nvSpPr>
        <p:spPr/>
        <p:txBody>
          <a:bodyPr/>
          <a:lstStyle/>
          <a:p>
            <a:pPr>
              <a:defRPr/>
            </a:pPr>
            <a:fld id="{203EE0D8-5198-4740-A6AE-D72C3D073A90}" type="datetime1">
              <a:rPr lang="en-US" altLang="en-US" smtClean="0"/>
              <a:pPr>
                <a:defRPr/>
              </a:pPr>
              <a:t>3/24/2017</a:t>
            </a:fld>
            <a:endParaRPr lang="en-US" altLang="en-US"/>
          </a:p>
        </p:txBody>
      </p:sp>
      <p:sp>
        <p:nvSpPr>
          <p:cNvPr id="5" name="Slide Number Placeholder 4"/>
          <p:cNvSpPr>
            <a:spLocks noGrp="1"/>
          </p:cNvSpPr>
          <p:nvPr>
            <p:ph type="sldNum" sz="quarter" idx="11"/>
          </p:nvPr>
        </p:nvSpPr>
        <p:spPr/>
        <p:txBody>
          <a:bodyPr/>
          <a:lstStyle/>
          <a:p>
            <a:pPr>
              <a:defRPr/>
            </a:pPr>
            <a:fld id="{D9D5CC87-0083-4297-8129-D3D491F0E8A3}" type="slidenum">
              <a:rPr lang="en-US" altLang="en-US" smtClean="0"/>
              <a:pPr>
                <a:defRPr/>
              </a:pPr>
              <a:t>7</a:t>
            </a:fld>
            <a:endParaRPr lang="en-US" altLang="en-US"/>
          </a:p>
        </p:txBody>
      </p:sp>
    </p:spTree>
    <p:extLst>
      <p:ext uri="{BB962C8B-B14F-4D97-AF65-F5344CB8AC3E}">
        <p14:creationId xmlns:p14="http://schemas.microsoft.com/office/powerpoint/2010/main" xmlns="" val="205125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One of our</a:t>
            </a:r>
            <a:r>
              <a:rPr lang="en-US" baseline="0" dirty="0" smtClean="0"/>
              <a:t> ongoing programs is with the implementation of Shop Healthy NYC at some of the Bodega’s in Mott Haven. </a:t>
            </a:r>
          </a:p>
          <a:p>
            <a:r>
              <a:rPr lang="en-US" baseline="0" dirty="0" smtClean="0"/>
              <a:t>We are also helping some of these stores partner with City Harvest to come in and update their produce section. </a:t>
            </a:r>
          </a:p>
          <a:p>
            <a:r>
              <a:rPr lang="en-US" dirty="0" smtClean="0"/>
              <a:t>Our Shop Healthy Bodega’s will also</a:t>
            </a:r>
            <a:r>
              <a:rPr lang="en-US" baseline="0" dirty="0" smtClean="0"/>
              <a:t> be a part of the community food tours – participants will learn about the healthy deli Special  that is offered and how to look for the signs to let them know, for example, if it is a whole grain item or a healthy snack. </a:t>
            </a:r>
            <a:endParaRPr lang="en-US" dirty="0"/>
          </a:p>
        </p:txBody>
      </p:sp>
      <p:sp>
        <p:nvSpPr>
          <p:cNvPr id="4" name="Date Placeholder 3"/>
          <p:cNvSpPr>
            <a:spLocks noGrp="1"/>
          </p:cNvSpPr>
          <p:nvPr>
            <p:ph type="dt" idx="10"/>
          </p:nvPr>
        </p:nvSpPr>
        <p:spPr/>
        <p:txBody>
          <a:bodyPr/>
          <a:lstStyle/>
          <a:p>
            <a:pPr>
              <a:defRPr/>
            </a:pPr>
            <a:fld id="{C6F9C039-769C-40B0-95A6-D03BB5A082B9}" type="datetime1">
              <a:rPr lang="en-US" smtClean="0"/>
              <a:pPr>
                <a:defRPr/>
              </a:pPr>
              <a:t>3/23/2017</a:t>
            </a:fld>
            <a:endParaRPr lang="en-US"/>
          </a:p>
        </p:txBody>
      </p:sp>
      <p:sp>
        <p:nvSpPr>
          <p:cNvPr id="5" name="Slide Number Placeholder 4"/>
          <p:cNvSpPr>
            <a:spLocks noGrp="1"/>
          </p:cNvSpPr>
          <p:nvPr>
            <p:ph type="sldNum" sz="quarter" idx="11"/>
          </p:nvPr>
        </p:nvSpPr>
        <p:spPr/>
        <p:txBody>
          <a:bodyPr/>
          <a:lstStyle/>
          <a:p>
            <a:pPr>
              <a:defRPr/>
            </a:pPr>
            <a:fld id="{C72BDDF9-3019-4D8E-8439-18A6C341EAC7}" type="slidenum">
              <a:rPr lang="en-US" smtClean="0"/>
              <a:pPr>
                <a:defRPr/>
              </a:pPr>
              <a:t>8</a:t>
            </a:fld>
            <a:endParaRPr lang="en-US"/>
          </a:p>
        </p:txBody>
      </p:sp>
    </p:spTree>
    <p:extLst>
      <p:ext uri="{BB962C8B-B14F-4D97-AF65-F5344CB8AC3E}">
        <p14:creationId xmlns:p14="http://schemas.microsoft.com/office/powerpoint/2010/main" xmlns="" val="105131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C6F9C039-769C-40B0-95A6-D03BB5A082B9}" type="datetime1">
              <a:rPr lang="en-US" smtClean="0"/>
              <a:pPr>
                <a:defRPr/>
              </a:pPr>
              <a:t>3/23/2017</a:t>
            </a:fld>
            <a:endParaRPr lang="en-US"/>
          </a:p>
        </p:txBody>
      </p:sp>
      <p:sp>
        <p:nvSpPr>
          <p:cNvPr id="5" name="Slide Number Placeholder 4"/>
          <p:cNvSpPr>
            <a:spLocks noGrp="1"/>
          </p:cNvSpPr>
          <p:nvPr>
            <p:ph type="sldNum" sz="quarter" idx="11"/>
          </p:nvPr>
        </p:nvSpPr>
        <p:spPr/>
        <p:txBody>
          <a:bodyPr/>
          <a:lstStyle/>
          <a:p>
            <a:pPr>
              <a:defRPr/>
            </a:pPr>
            <a:fld id="{C72BDDF9-3019-4D8E-8439-18A6C341EAC7}"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0"/>
          <p:cNvSpPr>
            <a:spLocks noChangeArrowheads="1"/>
          </p:cNvSpPr>
          <p:nvPr/>
        </p:nvSpPr>
        <p:spPr bwMode="auto">
          <a:xfrm>
            <a:off x="0" y="3505200"/>
            <a:ext cx="9144000" cy="2667000"/>
          </a:xfrm>
          <a:prstGeom prst="rect">
            <a:avLst/>
          </a:prstGeom>
          <a:solidFill>
            <a:srgbClr val="00AEEF"/>
          </a:solidFill>
          <a:ln w="9525">
            <a:solidFill>
              <a:srgbClr val="00AEEF"/>
            </a:solidFill>
            <a:miter lim="800000"/>
            <a:headEnd/>
            <a:tailEnd/>
          </a:ln>
        </p:spPr>
        <p:txBody>
          <a:bodyPr wrap="none" anchor="ctr"/>
          <a:lstStyle/>
          <a:p>
            <a:pPr>
              <a:defRPr/>
            </a:pPr>
            <a:endParaRPr lang="en-US"/>
          </a:p>
        </p:txBody>
      </p:sp>
      <p:pic>
        <p:nvPicPr>
          <p:cNvPr id="4" name="Picture 8" descr="rgb"/>
          <p:cNvPicPr>
            <a:picLocks noChangeAspect="1" noChangeArrowheads="1"/>
          </p:cNvPicPr>
          <p:nvPr/>
        </p:nvPicPr>
        <p:blipFill>
          <a:blip r:embed="rId2" cstate="print"/>
          <a:srcRect/>
          <a:stretch>
            <a:fillRect/>
          </a:stretch>
        </p:blipFill>
        <p:spPr bwMode="auto">
          <a:xfrm>
            <a:off x="228600" y="228601"/>
            <a:ext cx="5562600" cy="2220913"/>
          </a:xfrm>
          <a:prstGeom prst="rect">
            <a:avLst/>
          </a:prstGeom>
          <a:noFill/>
          <a:ln w="9525">
            <a:noFill/>
            <a:miter lim="800000"/>
            <a:headEnd/>
            <a:tailEnd/>
          </a:ln>
        </p:spPr>
      </p:pic>
      <p:sp>
        <p:nvSpPr>
          <p:cNvPr id="6146" name="Rectangle 2"/>
          <p:cNvSpPr>
            <a:spLocks noGrp="1" noChangeArrowheads="1"/>
          </p:cNvSpPr>
          <p:nvPr>
            <p:ph type="ctrTitle"/>
          </p:nvPr>
        </p:nvSpPr>
        <p:spPr>
          <a:xfrm>
            <a:off x="2286000" y="3810000"/>
            <a:ext cx="6172200" cy="533400"/>
          </a:xfrm>
        </p:spPr>
        <p:txBody>
          <a:bodyPr/>
          <a:lstStyle>
            <a:lvl1pPr>
              <a:defRPr sz="2400">
                <a:solidFill>
                  <a:schemeClr val="bg1"/>
                </a:solidFill>
              </a:defRPr>
            </a:lvl1pPr>
          </a:lstStyle>
          <a:p>
            <a:r>
              <a:rPr lang="en-US"/>
              <a:t>Click to edit Master title style</a:t>
            </a:r>
          </a:p>
        </p:txBody>
      </p:sp>
      <p:sp>
        <p:nvSpPr>
          <p:cNvPr id="5" name="Rectangle 4"/>
          <p:cNvSpPr>
            <a:spLocks noGrp="1" noChangeArrowheads="1"/>
          </p:cNvSpPr>
          <p:nvPr>
            <p:ph type="dt" sz="quarter" idx="10"/>
          </p:nvPr>
        </p:nvSpPr>
        <p:spPr>
          <a:xfrm>
            <a:off x="2286000" y="4267200"/>
            <a:ext cx="6172200" cy="304800"/>
          </a:xfrm>
        </p:spPr>
        <p:txBody>
          <a:bodyPr/>
          <a:lstStyle>
            <a:lvl1pPr algn="l">
              <a:defRPr sz="1200" smtClean="0">
                <a:solidFill>
                  <a:schemeClr val="bg1"/>
                </a:solidFill>
              </a:defRPr>
            </a:lvl1pPr>
          </a:lstStyle>
          <a:p>
            <a:pPr>
              <a:defRPr/>
            </a:pPr>
            <a:fld id="{6AC9F45E-1C39-46F6-960B-C075DFB55B2C}" type="datetime4">
              <a:rPr lang="en-US"/>
              <a:pPr>
                <a:defRPr/>
              </a:pPr>
              <a:t>March 23, 2017</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66630D7-CA3C-4542-B0F7-98944D4A1406}" type="slidenum">
              <a:rPr lang="en-US"/>
              <a:pPr>
                <a:defRPr/>
              </a:pPr>
              <a:t>‹#›</a:t>
            </a:fld>
            <a:endParaRPr lang="en-US" sz="1400">
              <a:solidFill>
                <a:schemeClr val="tx1"/>
              </a:solidFill>
            </a:endParaRPr>
          </a:p>
        </p:txBody>
      </p:sp>
      <p:sp>
        <p:nvSpPr>
          <p:cNvPr id="5" name="Date Placeholder 4"/>
          <p:cNvSpPr>
            <a:spLocks noGrp="1"/>
          </p:cNvSpPr>
          <p:nvPr>
            <p:ph type="dt" sz="half" idx="11"/>
          </p:nvPr>
        </p:nvSpPr>
        <p:spPr/>
        <p:txBody>
          <a:bodyPr/>
          <a:lstStyle>
            <a:lvl1pPr>
              <a:defRPr smtClean="0"/>
            </a:lvl1pPr>
          </a:lstStyle>
          <a:p>
            <a:pPr>
              <a:defRPr/>
            </a:pPr>
            <a:fld id="{9BDC22A3-369E-4CF7-9D00-CE2603ADFB7E}" type="datetime4">
              <a:rPr lang="en-US"/>
              <a:pPr>
                <a:defRPr/>
              </a:pPr>
              <a:t>March 23, 2017</a:t>
            </a:fld>
            <a:endParaRPr lang="en-US"/>
          </a:p>
        </p:txBody>
      </p:sp>
      <p:sp>
        <p:nvSpPr>
          <p:cNvPr id="6" name="Footer Placeholder 5"/>
          <p:cNvSpPr>
            <a:spLocks noGrp="1"/>
          </p:cNvSpPr>
          <p:nvPr>
            <p:ph type="ftr" sz="quarter" idx="12"/>
          </p:nvPr>
        </p:nvSpPr>
        <p:spPr/>
        <p:txBody>
          <a:bodyPr/>
          <a:lstStyle>
            <a:lvl1pPr>
              <a:defRPr smtClean="0"/>
            </a:lvl1pPr>
          </a:lstStyle>
          <a:p>
            <a:pPr>
              <a:defRPr/>
            </a:pPr>
            <a:r>
              <a:rPr lang="en-US"/>
              <a:t>BronxWorks</a:t>
            </a:r>
            <a:endParaRPr lang="en-US">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19050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1371600"/>
            <a:ext cx="55626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288FC4F8-26F7-4D13-9A84-D89A021974FA}" type="slidenum">
              <a:rPr lang="en-US"/>
              <a:pPr>
                <a:defRPr/>
              </a:pPr>
              <a:t>‹#›</a:t>
            </a:fld>
            <a:endParaRPr lang="en-US" sz="1400">
              <a:solidFill>
                <a:schemeClr val="tx1"/>
              </a:solidFill>
            </a:endParaRPr>
          </a:p>
        </p:txBody>
      </p:sp>
      <p:sp>
        <p:nvSpPr>
          <p:cNvPr id="5" name="Date Placeholder 4"/>
          <p:cNvSpPr>
            <a:spLocks noGrp="1"/>
          </p:cNvSpPr>
          <p:nvPr>
            <p:ph type="dt" sz="half" idx="11"/>
          </p:nvPr>
        </p:nvSpPr>
        <p:spPr/>
        <p:txBody>
          <a:bodyPr/>
          <a:lstStyle>
            <a:lvl1pPr>
              <a:defRPr smtClean="0"/>
            </a:lvl1pPr>
          </a:lstStyle>
          <a:p>
            <a:pPr>
              <a:defRPr/>
            </a:pPr>
            <a:fld id="{C71714F8-4486-47A9-8E41-5114A5DD2E1D}" type="datetime4">
              <a:rPr lang="en-US"/>
              <a:pPr>
                <a:defRPr/>
              </a:pPr>
              <a:t>March 23, 2017</a:t>
            </a:fld>
            <a:endParaRPr lang="en-US"/>
          </a:p>
        </p:txBody>
      </p:sp>
      <p:sp>
        <p:nvSpPr>
          <p:cNvPr id="6" name="Footer Placeholder 5"/>
          <p:cNvSpPr>
            <a:spLocks noGrp="1"/>
          </p:cNvSpPr>
          <p:nvPr>
            <p:ph type="ftr" sz="quarter" idx="12"/>
          </p:nvPr>
        </p:nvSpPr>
        <p:spPr/>
        <p:txBody>
          <a:bodyPr/>
          <a:lstStyle>
            <a:lvl1pPr>
              <a:defRPr smtClean="0"/>
            </a:lvl1pPr>
          </a:lstStyle>
          <a:p>
            <a:pPr>
              <a:defRPr/>
            </a:pPr>
            <a:r>
              <a:rPr lang="en-US"/>
              <a:t>BronxWorks</a:t>
            </a:r>
            <a:endParaRPr lang="en-US">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7620000" cy="304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1336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953000" y="2133600"/>
            <a:ext cx="3733800" cy="3886200"/>
          </a:xfrm>
        </p:spPr>
        <p:txBody>
          <a:bodyPr/>
          <a:lstStyle/>
          <a:p>
            <a:pPr lvl="0"/>
            <a:endParaRPr lang="en-US" noProof="0" smtClean="0"/>
          </a:p>
        </p:txBody>
      </p:sp>
      <p:sp>
        <p:nvSpPr>
          <p:cNvPr id="5" name="Slide Number Placeholder 4"/>
          <p:cNvSpPr>
            <a:spLocks noGrp="1"/>
          </p:cNvSpPr>
          <p:nvPr>
            <p:ph type="sldNum" sz="quarter" idx="10"/>
          </p:nvPr>
        </p:nvSpPr>
        <p:spPr/>
        <p:txBody>
          <a:bodyPr/>
          <a:lstStyle>
            <a:lvl1pPr>
              <a:defRPr smtClean="0"/>
            </a:lvl1pPr>
          </a:lstStyle>
          <a:p>
            <a:pPr>
              <a:defRPr/>
            </a:pPr>
            <a:fld id="{433A9B85-E213-41EC-8435-252D981DC1D3}" type="slidenum">
              <a:rPr lang="en-US"/>
              <a:pPr>
                <a:defRPr/>
              </a:pPr>
              <a:t>‹#›</a:t>
            </a:fld>
            <a:endParaRPr lang="en-US" sz="1400">
              <a:solidFill>
                <a:schemeClr val="tx1"/>
              </a:solidFill>
            </a:endParaRPr>
          </a:p>
        </p:txBody>
      </p:sp>
      <p:sp>
        <p:nvSpPr>
          <p:cNvPr id="6" name="Date Placeholder 5"/>
          <p:cNvSpPr>
            <a:spLocks noGrp="1"/>
          </p:cNvSpPr>
          <p:nvPr>
            <p:ph type="dt" sz="half" idx="11"/>
          </p:nvPr>
        </p:nvSpPr>
        <p:spPr/>
        <p:txBody>
          <a:bodyPr/>
          <a:lstStyle>
            <a:lvl1pPr>
              <a:defRPr smtClean="0"/>
            </a:lvl1pPr>
          </a:lstStyle>
          <a:p>
            <a:pPr>
              <a:defRPr/>
            </a:pPr>
            <a:fld id="{26CFCBD0-3525-4710-B334-1332B081A696}" type="datetime4">
              <a:rPr lang="en-US"/>
              <a:pPr>
                <a:defRPr/>
              </a:pPr>
              <a:t>March 23, 2017</a:t>
            </a:fld>
            <a:endParaRPr lang="en-US"/>
          </a:p>
        </p:txBody>
      </p:sp>
      <p:sp>
        <p:nvSpPr>
          <p:cNvPr id="7" name="Footer Placeholder 6"/>
          <p:cNvSpPr>
            <a:spLocks noGrp="1"/>
          </p:cNvSpPr>
          <p:nvPr>
            <p:ph type="ftr" sz="quarter" idx="12"/>
          </p:nvPr>
        </p:nvSpPr>
        <p:spPr/>
        <p:txBody>
          <a:bodyPr/>
          <a:lstStyle>
            <a:lvl1pPr>
              <a:defRPr smtClean="0"/>
            </a:lvl1pPr>
          </a:lstStyle>
          <a:p>
            <a:pPr>
              <a:defRPr/>
            </a:pPr>
            <a:r>
              <a:rPr lang="en-US"/>
              <a:t>BronxWorks</a:t>
            </a:r>
            <a:endParaRPr lang="en-U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29F68766-221B-4D81-8132-40602DF88C4C}" type="slidenum">
              <a:rPr lang="en-US"/>
              <a:pPr>
                <a:defRPr/>
              </a:pPr>
              <a:t>‹#›</a:t>
            </a:fld>
            <a:endParaRPr lang="en-US" sz="1400">
              <a:solidFill>
                <a:schemeClr val="tx1"/>
              </a:solidFill>
            </a:endParaRPr>
          </a:p>
        </p:txBody>
      </p:sp>
      <p:sp>
        <p:nvSpPr>
          <p:cNvPr id="5" name="Date Placeholder 4"/>
          <p:cNvSpPr>
            <a:spLocks noGrp="1"/>
          </p:cNvSpPr>
          <p:nvPr>
            <p:ph type="dt" sz="half" idx="11"/>
          </p:nvPr>
        </p:nvSpPr>
        <p:spPr/>
        <p:txBody>
          <a:bodyPr/>
          <a:lstStyle>
            <a:lvl1pPr>
              <a:defRPr smtClean="0"/>
            </a:lvl1pPr>
          </a:lstStyle>
          <a:p>
            <a:pPr>
              <a:defRPr/>
            </a:pPr>
            <a:fld id="{E145FA68-B0F1-4E44-ADBB-17CE7A6228BC}" type="datetime4">
              <a:rPr lang="en-US"/>
              <a:pPr>
                <a:defRPr/>
              </a:pPr>
              <a:t>March 23, 2017</a:t>
            </a:fld>
            <a:endParaRPr lang="en-US"/>
          </a:p>
        </p:txBody>
      </p:sp>
      <p:sp>
        <p:nvSpPr>
          <p:cNvPr id="6" name="Footer Placeholder 5"/>
          <p:cNvSpPr>
            <a:spLocks noGrp="1"/>
          </p:cNvSpPr>
          <p:nvPr>
            <p:ph type="ftr" sz="quarter" idx="12"/>
          </p:nvPr>
        </p:nvSpPr>
        <p:spPr/>
        <p:txBody>
          <a:bodyPr/>
          <a:lstStyle>
            <a:lvl1pPr>
              <a:defRPr smtClean="0"/>
            </a:lvl1pPr>
          </a:lstStyle>
          <a:p>
            <a:pPr>
              <a:defRPr/>
            </a:pPr>
            <a:r>
              <a:rPr lang="en-US"/>
              <a:t>BronxWorks</a:t>
            </a:r>
            <a:endParaRPr 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26C857C2-80B6-487B-A715-E75ADA405755}" type="slidenum">
              <a:rPr lang="en-US"/>
              <a:pPr>
                <a:defRPr/>
              </a:pPr>
              <a:t>‹#›</a:t>
            </a:fld>
            <a:endParaRPr lang="en-US" sz="1400">
              <a:solidFill>
                <a:schemeClr val="tx1"/>
              </a:solidFill>
            </a:endParaRPr>
          </a:p>
        </p:txBody>
      </p:sp>
      <p:sp>
        <p:nvSpPr>
          <p:cNvPr id="5" name="Date Placeholder 4"/>
          <p:cNvSpPr>
            <a:spLocks noGrp="1"/>
          </p:cNvSpPr>
          <p:nvPr>
            <p:ph type="dt" sz="half" idx="11"/>
          </p:nvPr>
        </p:nvSpPr>
        <p:spPr/>
        <p:txBody>
          <a:bodyPr/>
          <a:lstStyle>
            <a:lvl1pPr>
              <a:defRPr smtClean="0"/>
            </a:lvl1pPr>
          </a:lstStyle>
          <a:p>
            <a:pPr>
              <a:defRPr/>
            </a:pPr>
            <a:fld id="{3B15B47C-FB14-4F7D-9D78-5C89EC32AC8C}" type="datetime4">
              <a:rPr lang="en-US"/>
              <a:pPr>
                <a:defRPr/>
              </a:pPr>
              <a:t>March 23, 2017</a:t>
            </a:fld>
            <a:endParaRPr lang="en-US"/>
          </a:p>
        </p:txBody>
      </p:sp>
      <p:sp>
        <p:nvSpPr>
          <p:cNvPr id="6" name="Footer Placeholder 5"/>
          <p:cNvSpPr>
            <a:spLocks noGrp="1"/>
          </p:cNvSpPr>
          <p:nvPr>
            <p:ph type="ftr" sz="quarter" idx="12"/>
          </p:nvPr>
        </p:nvSpPr>
        <p:spPr/>
        <p:txBody>
          <a:bodyPr/>
          <a:lstStyle>
            <a:lvl1pPr>
              <a:defRPr smtClean="0"/>
            </a:lvl1pPr>
          </a:lstStyle>
          <a:p>
            <a:pPr>
              <a:defRPr/>
            </a:pPr>
            <a:r>
              <a:rPr lang="en-US"/>
              <a:t>BronxWorks</a:t>
            </a:r>
            <a:endParaRPr lang="en-US">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336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21336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C4011BE4-FEF9-4CE1-8777-9F15C49C28F2}" type="slidenum">
              <a:rPr lang="en-US"/>
              <a:pPr>
                <a:defRPr/>
              </a:pPr>
              <a:t>‹#›</a:t>
            </a:fld>
            <a:endParaRPr lang="en-US" sz="1400">
              <a:solidFill>
                <a:schemeClr val="tx1"/>
              </a:solidFill>
            </a:endParaRPr>
          </a:p>
        </p:txBody>
      </p:sp>
      <p:sp>
        <p:nvSpPr>
          <p:cNvPr id="6" name="Date Placeholder 5"/>
          <p:cNvSpPr>
            <a:spLocks noGrp="1"/>
          </p:cNvSpPr>
          <p:nvPr>
            <p:ph type="dt" sz="half" idx="11"/>
          </p:nvPr>
        </p:nvSpPr>
        <p:spPr/>
        <p:txBody>
          <a:bodyPr/>
          <a:lstStyle>
            <a:lvl1pPr>
              <a:defRPr smtClean="0"/>
            </a:lvl1pPr>
          </a:lstStyle>
          <a:p>
            <a:pPr>
              <a:defRPr/>
            </a:pPr>
            <a:fld id="{2B15C5E6-4A2D-4D28-B392-81E7B4734CC7}" type="datetime4">
              <a:rPr lang="en-US"/>
              <a:pPr>
                <a:defRPr/>
              </a:pPr>
              <a:t>March 23, 2017</a:t>
            </a:fld>
            <a:endParaRPr lang="en-US"/>
          </a:p>
        </p:txBody>
      </p:sp>
      <p:sp>
        <p:nvSpPr>
          <p:cNvPr id="7" name="Footer Placeholder 6"/>
          <p:cNvSpPr>
            <a:spLocks noGrp="1"/>
          </p:cNvSpPr>
          <p:nvPr>
            <p:ph type="ftr" sz="quarter" idx="12"/>
          </p:nvPr>
        </p:nvSpPr>
        <p:spPr/>
        <p:txBody>
          <a:bodyPr/>
          <a:lstStyle>
            <a:lvl1pPr>
              <a:defRPr smtClean="0"/>
            </a:lvl1pPr>
          </a:lstStyle>
          <a:p>
            <a:pPr>
              <a:defRPr/>
            </a:pPr>
            <a:r>
              <a:rPr lang="en-US"/>
              <a:t>BronxWorks</a:t>
            </a:r>
            <a:endParaRPr lang="en-US">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D5F42C8A-7454-4FED-A917-20FE675CC04F}" type="slidenum">
              <a:rPr lang="en-US"/>
              <a:pPr>
                <a:defRPr/>
              </a:pPr>
              <a:t>‹#›</a:t>
            </a:fld>
            <a:endParaRPr lang="en-US" sz="1400">
              <a:solidFill>
                <a:schemeClr val="tx1"/>
              </a:solidFill>
            </a:endParaRPr>
          </a:p>
        </p:txBody>
      </p:sp>
      <p:sp>
        <p:nvSpPr>
          <p:cNvPr id="8" name="Date Placeholder 7"/>
          <p:cNvSpPr>
            <a:spLocks noGrp="1"/>
          </p:cNvSpPr>
          <p:nvPr>
            <p:ph type="dt" sz="half" idx="11"/>
          </p:nvPr>
        </p:nvSpPr>
        <p:spPr/>
        <p:txBody>
          <a:bodyPr/>
          <a:lstStyle>
            <a:lvl1pPr>
              <a:defRPr smtClean="0"/>
            </a:lvl1pPr>
          </a:lstStyle>
          <a:p>
            <a:pPr>
              <a:defRPr/>
            </a:pPr>
            <a:fld id="{6E314E7F-C46A-4D9F-B409-0D708BC82288}" type="datetime4">
              <a:rPr lang="en-US"/>
              <a:pPr>
                <a:defRPr/>
              </a:pPr>
              <a:t>March 23, 2017</a:t>
            </a:fld>
            <a:endParaRPr lang="en-US"/>
          </a:p>
        </p:txBody>
      </p:sp>
      <p:sp>
        <p:nvSpPr>
          <p:cNvPr id="9" name="Footer Placeholder 8"/>
          <p:cNvSpPr>
            <a:spLocks noGrp="1"/>
          </p:cNvSpPr>
          <p:nvPr>
            <p:ph type="ftr" sz="quarter" idx="12"/>
          </p:nvPr>
        </p:nvSpPr>
        <p:spPr/>
        <p:txBody>
          <a:bodyPr/>
          <a:lstStyle>
            <a:lvl1pPr>
              <a:defRPr smtClean="0"/>
            </a:lvl1pPr>
          </a:lstStyle>
          <a:p>
            <a:pPr>
              <a:defRPr/>
            </a:pPr>
            <a:r>
              <a:rPr lang="en-US"/>
              <a:t>BronxWorks</a:t>
            </a:r>
            <a:endParaRPr lang="en-US">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3E658197-9106-4AF6-AAE7-7694A6E8447D}" type="slidenum">
              <a:rPr lang="en-US"/>
              <a:pPr>
                <a:defRPr/>
              </a:pPr>
              <a:t>‹#›</a:t>
            </a:fld>
            <a:endParaRPr lang="en-US" sz="1400">
              <a:solidFill>
                <a:schemeClr val="tx1"/>
              </a:solidFill>
            </a:endParaRPr>
          </a:p>
        </p:txBody>
      </p:sp>
      <p:sp>
        <p:nvSpPr>
          <p:cNvPr id="4" name="Date Placeholder 3"/>
          <p:cNvSpPr>
            <a:spLocks noGrp="1"/>
          </p:cNvSpPr>
          <p:nvPr>
            <p:ph type="dt" sz="half" idx="11"/>
          </p:nvPr>
        </p:nvSpPr>
        <p:spPr/>
        <p:txBody>
          <a:bodyPr/>
          <a:lstStyle>
            <a:lvl1pPr>
              <a:defRPr smtClean="0"/>
            </a:lvl1pPr>
          </a:lstStyle>
          <a:p>
            <a:pPr>
              <a:defRPr/>
            </a:pPr>
            <a:fld id="{406EC3FF-4C39-4A84-B0EE-EAD1B586C157}" type="datetime4">
              <a:rPr lang="en-US"/>
              <a:pPr>
                <a:defRPr/>
              </a:pPr>
              <a:t>March 23, 2017</a:t>
            </a:fld>
            <a:endParaRPr lang="en-US"/>
          </a:p>
        </p:txBody>
      </p:sp>
      <p:sp>
        <p:nvSpPr>
          <p:cNvPr id="5" name="Footer Placeholder 4"/>
          <p:cNvSpPr>
            <a:spLocks noGrp="1"/>
          </p:cNvSpPr>
          <p:nvPr>
            <p:ph type="ftr" sz="quarter" idx="12"/>
          </p:nvPr>
        </p:nvSpPr>
        <p:spPr/>
        <p:txBody>
          <a:bodyPr/>
          <a:lstStyle>
            <a:lvl1pPr>
              <a:defRPr smtClean="0"/>
            </a:lvl1pPr>
          </a:lstStyle>
          <a:p>
            <a:pPr>
              <a:defRPr/>
            </a:pPr>
            <a:r>
              <a:rPr lang="en-US"/>
              <a:t>BronxWorks</a:t>
            </a:r>
            <a:endParaRPr 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3A288340-396D-4381-BEF6-6C66F09BD4BE}" type="slidenum">
              <a:rPr lang="en-US"/>
              <a:pPr>
                <a:defRPr/>
              </a:pPr>
              <a:t>‹#›</a:t>
            </a:fld>
            <a:endParaRPr lang="en-US" sz="1400">
              <a:solidFill>
                <a:schemeClr val="tx1"/>
              </a:solidFill>
            </a:endParaRPr>
          </a:p>
        </p:txBody>
      </p:sp>
      <p:sp>
        <p:nvSpPr>
          <p:cNvPr id="3" name="Date Placeholder 2"/>
          <p:cNvSpPr>
            <a:spLocks noGrp="1"/>
          </p:cNvSpPr>
          <p:nvPr>
            <p:ph type="dt" sz="half" idx="11"/>
          </p:nvPr>
        </p:nvSpPr>
        <p:spPr/>
        <p:txBody>
          <a:bodyPr/>
          <a:lstStyle>
            <a:lvl1pPr>
              <a:defRPr smtClean="0"/>
            </a:lvl1pPr>
          </a:lstStyle>
          <a:p>
            <a:pPr>
              <a:defRPr/>
            </a:pPr>
            <a:fld id="{A3F18BF5-2951-4D57-9C62-8244C55D8C2F}" type="datetime4">
              <a:rPr lang="en-US"/>
              <a:pPr>
                <a:defRPr/>
              </a:pPr>
              <a:t>March 23, 2017</a:t>
            </a:fld>
            <a:endParaRPr lang="en-US"/>
          </a:p>
        </p:txBody>
      </p:sp>
      <p:sp>
        <p:nvSpPr>
          <p:cNvPr id="4" name="Footer Placeholder 3"/>
          <p:cNvSpPr>
            <a:spLocks noGrp="1"/>
          </p:cNvSpPr>
          <p:nvPr>
            <p:ph type="ftr" sz="quarter" idx="12"/>
          </p:nvPr>
        </p:nvSpPr>
        <p:spPr/>
        <p:txBody>
          <a:bodyPr/>
          <a:lstStyle>
            <a:lvl1pPr>
              <a:defRPr smtClean="0"/>
            </a:lvl1pPr>
          </a:lstStyle>
          <a:p>
            <a:pPr>
              <a:defRPr/>
            </a:pPr>
            <a:r>
              <a:rPr lang="en-US"/>
              <a:t>BronxWorks</a:t>
            </a:r>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BA2C1819-18F5-4042-9EBF-37C78DA6C895}" type="slidenum">
              <a:rPr lang="en-US"/>
              <a:pPr>
                <a:defRPr/>
              </a:pPr>
              <a:t>‹#›</a:t>
            </a:fld>
            <a:endParaRPr lang="en-US" sz="1400">
              <a:solidFill>
                <a:schemeClr val="tx1"/>
              </a:solidFill>
            </a:endParaRPr>
          </a:p>
        </p:txBody>
      </p:sp>
      <p:sp>
        <p:nvSpPr>
          <p:cNvPr id="6" name="Date Placeholder 5"/>
          <p:cNvSpPr>
            <a:spLocks noGrp="1"/>
          </p:cNvSpPr>
          <p:nvPr>
            <p:ph type="dt" sz="half" idx="11"/>
          </p:nvPr>
        </p:nvSpPr>
        <p:spPr/>
        <p:txBody>
          <a:bodyPr/>
          <a:lstStyle>
            <a:lvl1pPr>
              <a:defRPr smtClean="0"/>
            </a:lvl1pPr>
          </a:lstStyle>
          <a:p>
            <a:pPr>
              <a:defRPr/>
            </a:pPr>
            <a:fld id="{D13160C8-CF9F-4D9C-A50F-4CE88D619B80}" type="datetime4">
              <a:rPr lang="en-US"/>
              <a:pPr>
                <a:defRPr/>
              </a:pPr>
              <a:t>March 23, 2017</a:t>
            </a:fld>
            <a:endParaRPr lang="en-US"/>
          </a:p>
        </p:txBody>
      </p:sp>
      <p:sp>
        <p:nvSpPr>
          <p:cNvPr id="7" name="Footer Placeholder 6"/>
          <p:cNvSpPr>
            <a:spLocks noGrp="1"/>
          </p:cNvSpPr>
          <p:nvPr>
            <p:ph type="ftr" sz="quarter" idx="12"/>
          </p:nvPr>
        </p:nvSpPr>
        <p:spPr/>
        <p:txBody>
          <a:bodyPr/>
          <a:lstStyle>
            <a:lvl1pPr>
              <a:defRPr smtClean="0"/>
            </a:lvl1pPr>
          </a:lstStyle>
          <a:p>
            <a:pPr>
              <a:defRPr/>
            </a:pPr>
            <a:r>
              <a:rPr lang="en-US"/>
              <a:t>BronxWorks</a:t>
            </a:r>
            <a:endParaRPr lang="en-US">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F984EDE4-88E6-4099-8286-C3193924EE36}" type="slidenum">
              <a:rPr lang="en-US"/>
              <a:pPr>
                <a:defRPr/>
              </a:pPr>
              <a:t>‹#›</a:t>
            </a:fld>
            <a:endParaRPr lang="en-US" sz="1400">
              <a:solidFill>
                <a:schemeClr val="tx1"/>
              </a:solidFill>
            </a:endParaRPr>
          </a:p>
        </p:txBody>
      </p:sp>
      <p:sp>
        <p:nvSpPr>
          <p:cNvPr id="6" name="Date Placeholder 5"/>
          <p:cNvSpPr>
            <a:spLocks noGrp="1"/>
          </p:cNvSpPr>
          <p:nvPr>
            <p:ph type="dt" sz="half" idx="11"/>
          </p:nvPr>
        </p:nvSpPr>
        <p:spPr/>
        <p:txBody>
          <a:bodyPr/>
          <a:lstStyle>
            <a:lvl1pPr>
              <a:defRPr smtClean="0"/>
            </a:lvl1pPr>
          </a:lstStyle>
          <a:p>
            <a:pPr>
              <a:defRPr/>
            </a:pPr>
            <a:fld id="{BB1789E0-83CF-4D1B-BF22-16628C1EE37C}" type="datetime4">
              <a:rPr lang="en-US"/>
              <a:pPr>
                <a:defRPr/>
              </a:pPr>
              <a:t>March 23, 2017</a:t>
            </a:fld>
            <a:endParaRPr lang="en-US"/>
          </a:p>
        </p:txBody>
      </p:sp>
      <p:sp>
        <p:nvSpPr>
          <p:cNvPr id="7" name="Footer Placeholder 6"/>
          <p:cNvSpPr>
            <a:spLocks noGrp="1"/>
          </p:cNvSpPr>
          <p:nvPr>
            <p:ph type="ftr" sz="quarter" idx="12"/>
          </p:nvPr>
        </p:nvSpPr>
        <p:spPr/>
        <p:txBody>
          <a:bodyPr/>
          <a:lstStyle>
            <a:lvl1pPr>
              <a:defRPr smtClean="0"/>
            </a:lvl1pPr>
          </a:lstStyle>
          <a:p>
            <a:pPr>
              <a:defRPr/>
            </a:pPr>
            <a:r>
              <a:rPr lang="en-US"/>
              <a:t>BronxWorks</a:t>
            </a:r>
            <a:endParaRPr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9" name="Rectangle 35"/>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mtClean="0">
                <a:solidFill>
                  <a:srgbClr val="00AEEF"/>
                </a:solidFill>
              </a:defRPr>
            </a:lvl1pPr>
          </a:lstStyle>
          <a:p>
            <a:pPr>
              <a:defRPr/>
            </a:pPr>
            <a:fld id="{0DFBEF25-CF27-4F6B-B5CD-599125EEE6EB}" type="slidenum">
              <a:rPr lang="en-US"/>
              <a:pPr>
                <a:defRPr/>
              </a:pPr>
              <a:t>‹#›</a:t>
            </a:fld>
            <a:endParaRPr lang="en-US" sz="1400"/>
          </a:p>
        </p:txBody>
      </p:sp>
      <p:sp>
        <p:nvSpPr>
          <p:cNvPr id="1027" name="Rectangle 2"/>
          <p:cNvSpPr>
            <a:spLocks noGrp="1" noChangeArrowheads="1"/>
          </p:cNvSpPr>
          <p:nvPr>
            <p:ph type="title"/>
          </p:nvPr>
        </p:nvSpPr>
        <p:spPr bwMode="auto">
          <a:xfrm>
            <a:off x="1066800" y="1371600"/>
            <a:ext cx="76200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066800" y="2133600"/>
            <a:ext cx="7620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477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mtClean="0"/>
            </a:lvl1pPr>
          </a:lstStyle>
          <a:p>
            <a:pPr>
              <a:defRPr/>
            </a:pPr>
            <a:fld id="{A497F7D0-35F1-49E6-B57D-27E1664DB88B}" type="datetime4">
              <a:rPr lang="en-US"/>
              <a:pPr>
                <a:defRPr/>
              </a:pPr>
              <a:t>March 23, 2017</a:t>
            </a:fld>
            <a:endParaRPr lang="en-US"/>
          </a:p>
        </p:txBody>
      </p:sp>
      <p:sp>
        <p:nvSpPr>
          <p:cNvPr id="1029" name="Rectangle 5"/>
          <p:cNvSpPr>
            <a:spLocks noGrp="1" noChangeArrowheads="1"/>
          </p:cNvSpPr>
          <p:nvPr>
            <p:ph type="ftr" sz="quarter" idx="3"/>
          </p:nvPr>
        </p:nvSpPr>
        <p:spPr bwMode="auto">
          <a:xfrm>
            <a:off x="1066800" y="6248400"/>
            <a:ext cx="4191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mtClean="0">
                <a:solidFill>
                  <a:srgbClr val="0055A4"/>
                </a:solidFill>
              </a:defRPr>
            </a:lvl1pPr>
          </a:lstStyle>
          <a:p>
            <a:pPr>
              <a:defRPr/>
            </a:pPr>
            <a:r>
              <a:rPr lang="en-US"/>
              <a:t>BronxWorks</a:t>
            </a:r>
          </a:p>
        </p:txBody>
      </p:sp>
      <p:sp>
        <p:nvSpPr>
          <p:cNvPr id="1047" name="Line 23"/>
          <p:cNvSpPr>
            <a:spLocks noChangeShapeType="1"/>
          </p:cNvSpPr>
          <p:nvPr/>
        </p:nvSpPr>
        <p:spPr bwMode="auto">
          <a:xfrm>
            <a:off x="1143000" y="6172200"/>
            <a:ext cx="7543800" cy="0"/>
          </a:xfrm>
          <a:prstGeom prst="line">
            <a:avLst/>
          </a:prstGeom>
          <a:noFill/>
          <a:ln w="50800">
            <a:solidFill>
              <a:srgbClr val="00AEEF"/>
            </a:solidFill>
            <a:round/>
            <a:headEnd/>
            <a:tailEnd/>
          </a:ln>
        </p:spPr>
        <p:txBody>
          <a:bodyPr wrap="none" anchor="ctr"/>
          <a:lstStyle/>
          <a:p>
            <a:pPr>
              <a:defRPr/>
            </a:pPr>
            <a:endParaRPr lang="en-US"/>
          </a:p>
        </p:txBody>
      </p:sp>
      <p:pic>
        <p:nvPicPr>
          <p:cNvPr id="1032" name="Picture 30" descr="rgb"/>
          <p:cNvPicPr>
            <a:picLocks noChangeAspect="1" noChangeArrowheads="1"/>
          </p:cNvPicPr>
          <p:nvPr/>
        </p:nvPicPr>
        <p:blipFill>
          <a:blip r:embed="rId14" cstate="print"/>
          <a:srcRect/>
          <a:stretch>
            <a:fillRect/>
          </a:stretch>
        </p:blipFill>
        <p:spPr bwMode="auto">
          <a:xfrm>
            <a:off x="228600" y="228602"/>
            <a:ext cx="2362200" cy="942975"/>
          </a:xfrm>
          <a:prstGeom prst="rect">
            <a:avLst/>
          </a:prstGeom>
          <a:noFill/>
          <a:ln w="9525">
            <a:noFill/>
            <a:miter lim="800000"/>
            <a:headEnd/>
            <a:tailEnd/>
          </a:ln>
        </p:spPr>
      </p:pic>
      <p:sp>
        <p:nvSpPr>
          <p:cNvPr id="1050" name="Line 26"/>
          <p:cNvSpPr>
            <a:spLocks noChangeShapeType="1"/>
          </p:cNvSpPr>
          <p:nvPr/>
        </p:nvSpPr>
        <p:spPr bwMode="auto">
          <a:xfrm>
            <a:off x="1143000" y="1143000"/>
            <a:ext cx="7543800" cy="0"/>
          </a:xfrm>
          <a:prstGeom prst="line">
            <a:avLst/>
          </a:prstGeom>
          <a:noFill/>
          <a:ln w="88900">
            <a:solidFill>
              <a:srgbClr val="00AEEF"/>
            </a:solidFill>
            <a:round/>
            <a:headEnd/>
            <a:tailEnd/>
          </a:ln>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l" rtl="0" eaLnBrk="0" fontAlgn="base" hangingPunct="0">
        <a:spcBef>
          <a:spcPct val="0"/>
        </a:spcBef>
        <a:spcAft>
          <a:spcPct val="0"/>
        </a:spcAft>
        <a:defRPr sz="2200" b="1">
          <a:solidFill>
            <a:srgbClr val="00AEEF"/>
          </a:solidFill>
          <a:latin typeface="+mj-lt"/>
          <a:ea typeface="+mj-ea"/>
          <a:cs typeface="+mj-cs"/>
        </a:defRPr>
      </a:lvl1pPr>
      <a:lvl2pPr algn="l" rtl="0" eaLnBrk="0" fontAlgn="base" hangingPunct="0">
        <a:spcBef>
          <a:spcPct val="0"/>
        </a:spcBef>
        <a:spcAft>
          <a:spcPct val="0"/>
        </a:spcAft>
        <a:defRPr sz="2200" b="1">
          <a:solidFill>
            <a:srgbClr val="00AEEF"/>
          </a:solidFill>
          <a:latin typeface="Arial" charset="0"/>
          <a:ea typeface="ＭＳ Ｐゴシック" pitchFamily="16" charset="-128"/>
        </a:defRPr>
      </a:lvl2pPr>
      <a:lvl3pPr algn="l" rtl="0" eaLnBrk="0" fontAlgn="base" hangingPunct="0">
        <a:spcBef>
          <a:spcPct val="0"/>
        </a:spcBef>
        <a:spcAft>
          <a:spcPct val="0"/>
        </a:spcAft>
        <a:defRPr sz="2200" b="1">
          <a:solidFill>
            <a:srgbClr val="00AEEF"/>
          </a:solidFill>
          <a:latin typeface="Arial" charset="0"/>
          <a:ea typeface="ＭＳ Ｐゴシック" pitchFamily="16" charset="-128"/>
        </a:defRPr>
      </a:lvl3pPr>
      <a:lvl4pPr algn="l" rtl="0" eaLnBrk="0" fontAlgn="base" hangingPunct="0">
        <a:spcBef>
          <a:spcPct val="0"/>
        </a:spcBef>
        <a:spcAft>
          <a:spcPct val="0"/>
        </a:spcAft>
        <a:defRPr sz="2200" b="1">
          <a:solidFill>
            <a:srgbClr val="00AEEF"/>
          </a:solidFill>
          <a:latin typeface="Arial" charset="0"/>
          <a:ea typeface="ＭＳ Ｐゴシック" pitchFamily="16" charset="-128"/>
        </a:defRPr>
      </a:lvl4pPr>
      <a:lvl5pPr algn="l" rtl="0" eaLnBrk="0" fontAlgn="base" hangingPunct="0">
        <a:spcBef>
          <a:spcPct val="0"/>
        </a:spcBef>
        <a:spcAft>
          <a:spcPct val="0"/>
        </a:spcAft>
        <a:defRPr sz="2200" b="1">
          <a:solidFill>
            <a:srgbClr val="00AEEF"/>
          </a:solidFill>
          <a:latin typeface="Arial" charset="0"/>
          <a:ea typeface="ＭＳ Ｐゴシック" pitchFamily="16" charset="-128"/>
        </a:defRPr>
      </a:lvl5pPr>
      <a:lvl6pPr marL="457200" algn="l" rtl="0" fontAlgn="base">
        <a:spcBef>
          <a:spcPct val="0"/>
        </a:spcBef>
        <a:spcAft>
          <a:spcPct val="0"/>
        </a:spcAft>
        <a:defRPr sz="2200" b="1">
          <a:solidFill>
            <a:srgbClr val="00AEEF"/>
          </a:solidFill>
          <a:latin typeface="Arial" charset="0"/>
          <a:ea typeface="ＭＳ Ｐゴシック" pitchFamily="16" charset="-128"/>
        </a:defRPr>
      </a:lvl6pPr>
      <a:lvl7pPr marL="914400" algn="l" rtl="0" fontAlgn="base">
        <a:spcBef>
          <a:spcPct val="0"/>
        </a:spcBef>
        <a:spcAft>
          <a:spcPct val="0"/>
        </a:spcAft>
        <a:defRPr sz="2200" b="1">
          <a:solidFill>
            <a:srgbClr val="00AEEF"/>
          </a:solidFill>
          <a:latin typeface="Arial" charset="0"/>
          <a:ea typeface="ＭＳ Ｐゴシック" pitchFamily="16" charset="-128"/>
        </a:defRPr>
      </a:lvl7pPr>
      <a:lvl8pPr marL="1371600" algn="l" rtl="0" fontAlgn="base">
        <a:spcBef>
          <a:spcPct val="0"/>
        </a:spcBef>
        <a:spcAft>
          <a:spcPct val="0"/>
        </a:spcAft>
        <a:defRPr sz="2200" b="1">
          <a:solidFill>
            <a:srgbClr val="00AEEF"/>
          </a:solidFill>
          <a:latin typeface="Arial" charset="0"/>
          <a:ea typeface="ＭＳ Ｐゴシック" pitchFamily="16" charset="-128"/>
        </a:defRPr>
      </a:lvl8pPr>
      <a:lvl9pPr marL="1828800" algn="l" rtl="0" fontAlgn="base">
        <a:spcBef>
          <a:spcPct val="0"/>
        </a:spcBef>
        <a:spcAft>
          <a:spcPct val="0"/>
        </a:spcAft>
        <a:defRPr sz="2200" b="1">
          <a:solidFill>
            <a:srgbClr val="00AEEF"/>
          </a:solidFill>
          <a:latin typeface="Arial" charset="0"/>
          <a:ea typeface="ＭＳ Ｐゴシック" pitchFamily="16" charset="-128"/>
        </a:defRPr>
      </a:lvl9pPr>
    </p:titleStyle>
    <p:bodyStyle>
      <a:lvl1pPr marL="228600" indent="-228600" algn="l" rtl="0" eaLnBrk="0" fontAlgn="base" hangingPunct="0">
        <a:spcBef>
          <a:spcPct val="20000"/>
        </a:spcBef>
        <a:spcAft>
          <a:spcPct val="0"/>
        </a:spcAft>
        <a:buClr>
          <a:srgbClr val="00AEEF"/>
        </a:buClr>
        <a:buChar char="•"/>
        <a:defRPr sz="1700">
          <a:solidFill>
            <a:schemeClr val="tx1"/>
          </a:solidFill>
          <a:latin typeface="+mn-lt"/>
          <a:ea typeface="+mn-ea"/>
          <a:cs typeface="+mn-cs"/>
        </a:defRPr>
      </a:lvl1pPr>
      <a:lvl2pPr marL="685800" indent="-228600" algn="l" rtl="0" eaLnBrk="0" fontAlgn="base" hangingPunct="0">
        <a:spcBef>
          <a:spcPct val="20000"/>
        </a:spcBef>
        <a:spcAft>
          <a:spcPct val="0"/>
        </a:spcAft>
        <a:buClr>
          <a:srgbClr val="00AEEF"/>
        </a:buClr>
        <a:buChar char="–"/>
        <a:defRPr sz="1300">
          <a:solidFill>
            <a:schemeClr val="tx1"/>
          </a:solidFill>
          <a:latin typeface="+mn-lt"/>
          <a:ea typeface="+mn-ea"/>
        </a:defRPr>
      </a:lvl2pPr>
      <a:lvl3pPr marL="1025525" indent="-168275" algn="l" rtl="0" eaLnBrk="0" fontAlgn="base" hangingPunct="0">
        <a:spcBef>
          <a:spcPct val="20000"/>
        </a:spcBef>
        <a:spcAft>
          <a:spcPct val="0"/>
        </a:spcAft>
        <a:buClr>
          <a:srgbClr val="00AEEF"/>
        </a:buClr>
        <a:buChar char="•"/>
        <a:defRPr sz="1200">
          <a:solidFill>
            <a:schemeClr val="tx1"/>
          </a:solidFill>
          <a:latin typeface="+mn-lt"/>
          <a:ea typeface="+mn-ea"/>
        </a:defRPr>
      </a:lvl3pPr>
      <a:lvl4pPr marL="1600200" indent="-228600" algn="l" rtl="0" eaLnBrk="0" fontAlgn="base" hangingPunct="0">
        <a:spcBef>
          <a:spcPct val="20000"/>
        </a:spcBef>
        <a:spcAft>
          <a:spcPct val="0"/>
        </a:spcAft>
        <a:defRPr sz="12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png"/><Relationship Id="rId18" Type="http://schemas.openxmlformats.org/officeDocument/2006/relationships/image" Target="../media/image21.png"/><Relationship Id="rId3" Type="http://schemas.openxmlformats.org/officeDocument/2006/relationships/image" Target="../media/image7.gif"/><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tiff"/><Relationship Id="rId10" Type="http://schemas.openxmlformats.org/officeDocument/2006/relationships/image" Target="../media/image14.jpeg"/><Relationship Id="rId19" Type="http://schemas.openxmlformats.org/officeDocument/2006/relationships/image" Target="../media/image22.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5.jpe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1412876" y="1463676"/>
            <a:ext cx="184731" cy="461665"/>
          </a:xfrm>
          <a:prstGeom prst="rect">
            <a:avLst/>
          </a:prstGeom>
          <a:noFill/>
          <a:ln w="9525">
            <a:noFill/>
            <a:miter lim="800000"/>
            <a:headEnd/>
            <a:tailEnd/>
          </a:ln>
        </p:spPr>
        <p:txBody>
          <a:bodyPr wrap="none">
            <a:spAutoFit/>
          </a:bodyPr>
          <a:lstStyle/>
          <a:p>
            <a:endParaRPr lang="en-US" sz="2400"/>
          </a:p>
        </p:txBody>
      </p:sp>
      <p:sp>
        <p:nvSpPr>
          <p:cNvPr id="2" name="TextBox 1"/>
          <p:cNvSpPr txBox="1"/>
          <p:nvPr/>
        </p:nvSpPr>
        <p:spPr>
          <a:xfrm>
            <a:off x="4191000" y="4191000"/>
            <a:ext cx="4953000" cy="2139047"/>
          </a:xfrm>
          <a:prstGeom prst="rect">
            <a:avLst/>
          </a:prstGeom>
          <a:noFill/>
        </p:spPr>
        <p:txBody>
          <a:bodyPr wrap="square" rtlCol="0">
            <a:spAutoFit/>
          </a:bodyPr>
          <a:lstStyle/>
          <a:p>
            <a:r>
              <a:rPr lang="en-US" sz="2000" b="1" dirty="0" smtClean="0">
                <a:solidFill>
                  <a:schemeClr val="bg1"/>
                </a:solidFill>
              </a:rPr>
              <a:t>Healthy Neighborhoods Learning Collaborative Meeting</a:t>
            </a:r>
          </a:p>
          <a:p>
            <a:pPr>
              <a:lnSpc>
                <a:spcPct val="200000"/>
              </a:lnSpc>
            </a:pPr>
            <a:r>
              <a:rPr lang="en-US" sz="2000" b="1" dirty="0" smtClean="0">
                <a:solidFill>
                  <a:schemeClr val="bg1"/>
                </a:solidFill>
              </a:rPr>
              <a:t>Wednesday, March 29, 2017</a:t>
            </a:r>
          </a:p>
          <a:p>
            <a:endParaRPr lang="en-US" sz="1400" b="1" dirty="0" smtClean="0">
              <a:solidFill>
                <a:schemeClr val="bg1"/>
              </a:solidFill>
            </a:endParaRPr>
          </a:p>
          <a:p>
            <a:r>
              <a:rPr lang="en-US" sz="1400" b="1" dirty="0" smtClean="0">
                <a:solidFill>
                  <a:schemeClr val="bg1"/>
                </a:solidFill>
              </a:rPr>
              <a:t>Kim </a:t>
            </a:r>
            <a:r>
              <a:rPr lang="en-US" sz="1400" b="1" dirty="0" smtClean="0">
                <a:solidFill>
                  <a:schemeClr val="bg1"/>
                </a:solidFill>
              </a:rPr>
              <a:t>Wong, MPH</a:t>
            </a:r>
          </a:p>
          <a:p>
            <a:r>
              <a:rPr lang="en-US" sz="1400" b="1" dirty="0" smtClean="0">
                <a:solidFill>
                  <a:schemeClr val="bg1"/>
                </a:solidFill>
              </a:rPr>
              <a:t>Program Director</a:t>
            </a:r>
          </a:p>
          <a:p>
            <a:endParaRPr lang="en-US" sz="1100" b="1" dirty="0" smtClean="0">
              <a:solidFill>
                <a:schemeClr val="bg1"/>
              </a:solidFill>
            </a:endParaRPr>
          </a:p>
        </p:txBody>
      </p:sp>
      <p:pic>
        <p:nvPicPr>
          <p:cNvPr id="6" name="Picture 4" descr="http://thebronxchronicle.com/wp-content/uploads/2014/04/IMG_2385.jpg"/>
          <p:cNvPicPr>
            <a:picLocks noChangeAspect="1" noChangeArrowheads="1"/>
          </p:cNvPicPr>
          <p:nvPr/>
        </p:nvPicPr>
        <p:blipFill>
          <a:blip r:embed="rId3" cstate="print"/>
          <a:srcRect/>
          <a:stretch>
            <a:fillRect/>
          </a:stretch>
        </p:blipFill>
        <p:spPr bwMode="auto">
          <a:xfrm>
            <a:off x="0" y="3429000"/>
            <a:ext cx="4191000" cy="2794001"/>
          </a:xfrm>
          <a:prstGeom prst="rect">
            <a:avLst/>
          </a:prstGeom>
          <a:noFill/>
        </p:spPr>
      </p:pic>
      <p:pic>
        <p:nvPicPr>
          <p:cNvPr id="1028" name="Picture 4" descr="\\cc-fs01\Programs\Healthy Livable Mott Haven\HLMH Branding\BronxWorks-MottHaven-Logo-Color_NoTag\BronxWorks-MottHaven-Logo-Color_NoTag.jpg"/>
          <p:cNvPicPr>
            <a:picLocks noChangeAspect="1" noChangeArrowheads="1"/>
          </p:cNvPicPr>
          <p:nvPr/>
        </p:nvPicPr>
        <p:blipFill>
          <a:blip r:embed="rId4" cstate="print"/>
          <a:srcRect l="1515" t="14838" b="13443"/>
          <a:stretch>
            <a:fillRect/>
          </a:stretch>
        </p:blipFill>
        <p:spPr bwMode="auto">
          <a:xfrm>
            <a:off x="4191000" y="1905000"/>
            <a:ext cx="4953000" cy="2209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5" name="Slide Number Placeholder 4"/>
          <p:cNvSpPr>
            <a:spLocks noGrp="1"/>
          </p:cNvSpPr>
          <p:nvPr>
            <p:ph type="sldNum" sz="quarter" idx="10"/>
          </p:nvPr>
        </p:nvSpPr>
        <p:spPr/>
        <p:txBody>
          <a:bodyPr/>
          <a:lstStyle/>
          <a:p>
            <a:pPr>
              <a:defRPr/>
            </a:pPr>
            <a:fld id="{C4011BE4-FEF9-4CE1-8777-9F15C49C28F2}" type="slidenum">
              <a:rPr lang="en-US" smtClean="0"/>
              <a:pPr>
                <a:defRPr/>
              </a:pPr>
              <a:t>10</a:t>
            </a:fld>
            <a:endParaRPr lang="en-US" sz="1400">
              <a:solidFill>
                <a:schemeClr val="tx1"/>
              </a:solidFill>
            </a:endParaRPr>
          </a:p>
        </p:txBody>
      </p:sp>
      <p:sp>
        <p:nvSpPr>
          <p:cNvPr id="6" name="Date Placeholder 5"/>
          <p:cNvSpPr>
            <a:spLocks noGrp="1"/>
          </p:cNvSpPr>
          <p:nvPr>
            <p:ph type="dt" sz="half" idx="11"/>
          </p:nvPr>
        </p:nvSpPr>
        <p:spPr/>
        <p:txBody>
          <a:bodyPr/>
          <a:lstStyle/>
          <a:p>
            <a:pPr>
              <a:defRPr/>
            </a:pPr>
            <a:fld id="{2B15C5E6-4A2D-4D28-B392-81E7B4734CC7}" type="datetime4">
              <a:rPr lang="en-US" smtClean="0"/>
              <a:pPr>
                <a:defRPr/>
              </a:pPr>
              <a:t>March 23, 2017</a:t>
            </a:fld>
            <a:endParaRPr lang="en-US"/>
          </a:p>
        </p:txBody>
      </p:sp>
      <p:sp>
        <p:nvSpPr>
          <p:cNvPr id="7" name="Footer Placeholder 6"/>
          <p:cNvSpPr>
            <a:spLocks noGrp="1"/>
          </p:cNvSpPr>
          <p:nvPr>
            <p:ph type="ftr" sz="quarter" idx="12"/>
          </p:nvPr>
        </p:nvSpPr>
        <p:spPr/>
        <p:txBody>
          <a:bodyPr/>
          <a:lstStyle/>
          <a:p>
            <a:pPr>
              <a:defRPr/>
            </a:pPr>
            <a:r>
              <a:rPr lang="en-US" smtClean="0"/>
              <a:t>BronxWorks</a:t>
            </a:r>
            <a:endParaRPr lang="en-US">
              <a:solidFill>
                <a:schemeClr val="tx1"/>
              </a:solidFill>
            </a:endParaRPr>
          </a:p>
        </p:txBody>
      </p:sp>
      <p:pic>
        <p:nvPicPr>
          <p:cNvPr id="9" name="Picture 3" descr="\\cc-fs01\Programs\Healthy Livable Mott Haven\HLMH Branding\BronxWorks-MottHaven-Logo-Color_NoTag\BronxWorks-MottHaven-Logo-Color_NoTag.jpg"/>
          <p:cNvPicPr>
            <a:picLocks noChangeAspect="1" noChangeArrowheads="1"/>
          </p:cNvPicPr>
          <p:nvPr/>
        </p:nvPicPr>
        <p:blipFill>
          <a:blip r:embed="rId3" cstate="print"/>
          <a:srcRect l="6975" t="9490" r="5814" b="9847"/>
          <a:stretch>
            <a:fillRect/>
          </a:stretch>
        </p:blipFill>
        <p:spPr bwMode="auto">
          <a:xfrm>
            <a:off x="6858000" y="0"/>
            <a:ext cx="2286000" cy="1295400"/>
          </a:xfrm>
          <a:prstGeom prst="rect">
            <a:avLst/>
          </a:prstGeom>
          <a:noFill/>
        </p:spPr>
      </p:pic>
      <p:sp>
        <p:nvSpPr>
          <p:cNvPr id="10" name="Content Placeholder 9"/>
          <p:cNvSpPr>
            <a:spLocks noGrp="1"/>
          </p:cNvSpPr>
          <p:nvPr>
            <p:ph idx="1"/>
          </p:nvPr>
        </p:nvSpPr>
        <p:spPr/>
        <p:txBody>
          <a:bodyPr/>
          <a:lstStyle/>
          <a:p>
            <a:r>
              <a:rPr lang="en-US" dirty="0" smtClean="0"/>
              <a:t>We are thinking beyond providing services at how multi-sector, cross collaborative approaches can have great impact and applying this across other programs at BronxWorks</a:t>
            </a:r>
          </a:p>
          <a:p>
            <a:r>
              <a:rPr lang="en-US" dirty="0" smtClean="0"/>
              <a:t>Collaborative work is not easy when there are many moving parts and different program components</a:t>
            </a:r>
          </a:p>
          <a:p>
            <a:r>
              <a:rPr lang="en-US" dirty="0" smtClean="0"/>
              <a:t>Open and honest communication is important. Through new, trusting relationships we can truly collaborate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Challenge</a:t>
            </a:r>
            <a:endParaRPr lang="en-US" dirty="0"/>
          </a:p>
        </p:txBody>
      </p:sp>
      <p:sp>
        <p:nvSpPr>
          <p:cNvPr id="3" name="Content Placeholder 2"/>
          <p:cNvSpPr>
            <a:spLocks noGrp="1"/>
          </p:cNvSpPr>
          <p:nvPr>
            <p:ph idx="1"/>
          </p:nvPr>
        </p:nvSpPr>
        <p:spPr/>
        <p:txBody>
          <a:bodyPr/>
          <a:lstStyle/>
          <a:p>
            <a:r>
              <a:rPr lang="en-US" dirty="0" smtClean="0"/>
              <a:t>Now that programs are being implemented, we face the challenge of assessing whether our programs are effective and meeting the needs of the Mott Haven community. What are we doing well and what do we need to improve on?</a:t>
            </a:r>
          </a:p>
          <a:p>
            <a:endParaRPr lang="en-US" dirty="0" smtClean="0"/>
          </a:p>
          <a:p>
            <a:endParaRPr lang="en-US" dirty="0" smtClean="0"/>
          </a:p>
          <a:p>
            <a:pPr>
              <a:buNone/>
            </a:pPr>
            <a:endParaRPr lang="en-US" dirty="0" smtClean="0"/>
          </a:p>
          <a:p>
            <a:r>
              <a:rPr lang="en-US" dirty="0" smtClean="0"/>
              <a:t>How do we continue to keep partners engaged and avoid “meeting fatigue”?</a:t>
            </a:r>
            <a:endParaRPr lang="en-US" dirty="0"/>
          </a:p>
        </p:txBody>
      </p:sp>
      <p:sp>
        <p:nvSpPr>
          <p:cNvPr id="4" name="Slide Number Placeholder 3"/>
          <p:cNvSpPr>
            <a:spLocks noGrp="1"/>
          </p:cNvSpPr>
          <p:nvPr>
            <p:ph type="sldNum" sz="quarter" idx="10"/>
          </p:nvPr>
        </p:nvSpPr>
        <p:spPr/>
        <p:txBody>
          <a:bodyPr/>
          <a:lstStyle/>
          <a:p>
            <a:pPr>
              <a:defRPr/>
            </a:pPr>
            <a:fld id="{29F68766-221B-4D81-8132-40602DF88C4C}" type="slidenum">
              <a:rPr lang="en-US" smtClean="0"/>
              <a:pPr>
                <a:defRPr/>
              </a:pPr>
              <a:t>11</a:t>
            </a:fld>
            <a:endParaRPr lang="en-US" sz="1400">
              <a:solidFill>
                <a:schemeClr val="tx1"/>
              </a:solidFill>
            </a:endParaRPr>
          </a:p>
        </p:txBody>
      </p:sp>
      <p:sp>
        <p:nvSpPr>
          <p:cNvPr id="5" name="Date Placeholder 4"/>
          <p:cNvSpPr>
            <a:spLocks noGrp="1"/>
          </p:cNvSpPr>
          <p:nvPr>
            <p:ph type="dt" sz="half" idx="11"/>
          </p:nvPr>
        </p:nvSpPr>
        <p:spPr/>
        <p:txBody>
          <a:bodyPr/>
          <a:lstStyle/>
          <a:p>
            <a:pPr>
              <a:defRPr/>
            </a:pPr>
            <a:fld id="{E145FA68-B0F1-4E44-ADBB-17CE7A6228BC}" type="datetime4">
              <a:rPr lang="en-US" smtClean="0"/>
              <a:pPr>
                <a:defRPr/>
              </a:pPr>
              <a:t>March 24, 2017</a:t>
            </a:fld>
            <a:endParaRPr lang="en-US"/>
          </a:p>
        </p:txBody>
      </p:sp>
      <p:sp>
        <p:nvSpPr>
          <p:cNvPr id="6" name="Footer Placeholder 5"/>
          <p:cNvSpPr>
            <a:spLocks noGrp="1"/>
          </p:cNvSpPr>
          <p:nvPr>
            <p:ph type="ftr" sz="quarter" idx="12"/>
          </p:nvPr>
        </p:nvSpPr>
        <p:spPr/>
        <p:txBody>
          <a:bodyPr/>
          <a:lstStyle/>
          <a:p>
            <a:pPr>
              <a:defRPr/>
            </a:pPr>
            <a:r>
              <a:rPr lang="en-US" smtClean="0"/>
              <a:t>BronxWorks</a:t>
            </a:r>
            <a:endParaRPr lang="en-US">
              <a:solidFill>
                <a:schemeClr val="tx1"/>
              </a:solidFill>
            </a:endParaRPr>
          </a:p>
        </p:txBody>
      </p:sp>
      <p:sp>
        <p:nvSpPr>
          <p:cNvPr id="7" name="Title 1"/>
          <p:cNvSpPr txBox="1">
            <a:spLocks/>
          </p:cNvSpPr>
          <p:nvPr/>
        </p:nvSpPr>
        <p:spPr bwMode="auto">
          <a:xfrm>
            <a:off x="1066800" y="3581400"/>
            <a:ext cx="76200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0" cap="none" spc="0" normalizeH="0" baseline="0" noProof="0" dirty="0" smtClean="0">
                <a:ln>
                  <a:noFill/>
                </a:ln>
                <a:solidFill>
                  <a:srgbClr val="00AEEF"/>
                </a:solidFill>
                <a:effectLst/>
                <a:uLnTx/>
                <a:uFillTx/>
                <a:latin typeface="+mj-lt"/>
                <a:ea typeface="+mj-ea"/>
                <a:cs typeface="+mj-cs"/>
              </a:rPr>
              <a:t>Question</a:t>
            </a:r>
            <a:endParaRPr kumimoji="0" lang="en-US" sz="2200" b="1" i="0" u="none" strike="noStrike" kern="0" cap="none" spc="0" normalizeH="0" baseline="0" noProof="0" dirty="0">
              <a:ln>
                <a:noFill/>
              </a:ln>
              <a:solidFill>
                <a:srgbClr val="00AEEF"/>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pPr eaLnBrk="1" hangingPunct="1"/>
            <a:r>
              <a:rPr lang="en-US" dirty="0" smtClean="0"/>
              <a:t>HLMH Partnership Catchment Area </a:t>
            </a:r>
          </a:p>
        </p:txBody>
      </p:sp>
      <p:sp>
        <p:nvSpPr>
          <p:cNvPr id="15362" name="Slide Number Placeholder 3"/>
          <p:cNvSpPr>
            <a:spLocks noGrp="1"/>
          </p:cNvSpPr>
          <p:nvPr>
            <p:ph type="sldNum" sz="quarter" idx="10"/>
          </p:nvPr>
        </p:nvSpPr>
        <p:spPr>
          <a:noFill/>
        </p:spPr>
        <p:txBody>
          <a:bodyPr/>
          <a:lstStyle/>
          <a:p>
            <a:fld id="{0C534AB4-7CE5-40FC-97B2-4529ED073493}" type="slidenum">
              <a:rPr lang="en-US"/>
              <a:pPr/>
              <a:t>2</a:t>
            </a:fld>
            <a:endParaRPr lang="en-US" sz="1400">
              <a:solidFill>
                <a:schemeClr val="tx1"/>
              </a:solidFill>
            </a:endParaRPr>
          </a:p>
        </p:txBody>
      </p:sp>
      <p:sp>
        <p:nvSpPr>
          <p:cNvPr id="15363" name="Date Placeholder 4"/>
          <p:cNvSpPr>
            <a:spLocks noGrp="1"/>
          </p:cNvSpPr>
          <p:nvPr>
            <p:ph type="dt" sz="half" idx="11"/>
          </p:nvPr>
        </p:nvSpPr>
        <p:spPr>
          <a:noFill/>
        </p:spPr>
        <p:txBody>
          <a:bodyPr/>
          <a:lstStyle/>
          <a:p>
            <a:fld id="{996CD25B-082E-4D20-9C32-9698A906C67C}" type="datetime4">
              <a:rPr lang="en-US"/>
              <a:pPr/>
              <a:t>March 23, 2017</a:t>
            </a:fld>
            <a:endParaRPr lang="en-US"/>
          </a:p>
        </p:txBody>
      </p:sp>
      <p:sp>
        <p:nvSpPr>
          <p:cNvPr id="15364" name="Footer Placeholder 5"/>
          <p:cNvSpPr>
            <a:spLocks noGrp="1"/>
          </p:cNvSpPr>
          <p:nvPr>
            <p:ph type="ftr" sz="quarter" idx="12"/>
          </p:nvPr>
        </p:nvSpPr>
        <p:spPr>
          <a:noFill/>
        </p:spPr>
        <p:txBody>
          <a:bodyPr/>
          <a:lstStyle/>
          <a:p>
            <a:r>
              <a:rPr lang="en-US"/>
              <a:t>BronxWorks</a:t>
            </a:r>
            <a:endParaRPr lang="en-US">
              <a:solidFill>
                <a:schemeClr val="tx1"/>
              </a:solidFill>
            </a:endParaRPr>
          </a:p>
        </p:txBody>
      </p:sp>
      <p:pic>
        <p:nvPicPr>
          <p:cNvPr id="8" name="Picture 3" descr="\\cc-fs01\Programs\Healthy Livable Mott Haven\HLMH Branding\BronxWorks-MottHaven-Logo-Color_NoTag\BronxWorks-MottHaven-Logo-Color_NoTag.jpg"/>
          <p:cNvPicPr>
            <a:picLocks noChangeAspect="1" noChangeArrowheads="1"/>
          </p:cNvPicPr>
          <p:nvPr/>
        </p:nvPicPr>
        <p:blipFill>
          <a:blip r:embed="rId3" cstate="print"/>
          <a:srcRect l="6975" t="9490" r="5814" b="9847"/>
          <a:stretch>
            <a:fillRect/>
          </a:stretch>
        </p:blipFill>
        <p:spPr bwMode="auto">
          <a:xfrm>
            <a:off x="6858000" y="0"/>
            <a:ext cx="2286000" cy="1295400"/>
          </a:xfrm>
          <a:prstGeom prst="rect">
            <a:avLst/>
          </a:prstGeom>
          <a:noFill/>
        </p:spPr>
      </p:pic>
      <p:pic>
        <p:nvPicPr>
          <p:cNvPr id="1026" name="Picture 2"/>
          <p:cNvPicPr>
            <a:picLocks noChangeAspect="1" noChangeArrowheads="1"/>
          </p:cNvPicPr>
          <p:nvPr/>
        </p:nvPicPr>
        <p:blipFill>
          <a:blip r:embed="rId4" cstate="print"/>
          <a:srcRect l="25326" t="12190" r="15714" b="4000"/>
          <a:stretch>
            <a:fillRect/>
          </a:stretch>
        </p:blipFill>
        <p:spPr bwMode="auto">
          <a:xfrm>
            <a:off x="2209800" y="1676400"/>
            <a:ext cx="4953000" cy="440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Collaborating Partners</a:t>
            </a:r>
            <a:endParaRPr lang="en-US" dirty="0"/>
          </a:p>
        </p:txBody>
      </p:sp>
      <p:sp>
        <p:nvSpPr>
          <p:cNvPr id="4" name="Slide Number Placeholder 3"/>
          <p:cNvSpPr>
            <a:spLocks noGrp="1"/>
          </p:cNvSpPr>
          <p:nvPr>
            <p:ph type="sldNum" sz="quarter" idx="10"/>
          </p:nvPr>
        </p:nvSpPr>
        <p:spPr/>
        <p:txBody>
          <a:bodyPr/>
          <a:lstStyle/>
          <a:p>
            <a:pPr>
              <a:defRPr/>
            </a:pPr>
            <a:fld id="{29F68766-221B-4D81-8132-40602DF88C4C}" type="slidenum">
              <a:rPr lang="en-US" smtClean="0"/>
              <a:pPr>
                <a:defRPr/>
              </a:pPr>
              <a:t>3</a:t>
            </a:fld>
            <a:endParaRPr lang="en-US" sz="1400">
              <a:solidFill>
                <a:schemeClr val="tx1"/>
              </a:solidFill>
            </a:endParaRPr>
          </a:p>
        </p:txBody>
      </p:sp>
      <p:sp>
        <p:nvSpPr>
          <p:cNvPr id="5" name="Date Placeholder 4"/>
          <p:cNvSpPr>
            <a:spLocks noGrp="1"/>
          </p:cNvSpPr>
          <p:nvPr>
            <p:ph type="dt" sz="half" idx="11"/>
          </p:nvPr>
        </p:nvSpPr>
        <p:spPr/>
        <p:txBody>
          <a:bodyPr/>
          <a:lstStyle/>
          <a:p>
            <a:pPr>
              <a:defRPr/>
            </a:pPr>
            <a:fld id="{E145FA68-B0F1-4E44-ADBB-17CE7A6228BC}" type="datetime4">
              <a:rPr lang="en-US" smtClean="0"/>
              <a:pPr>
                <a:defRPr/>
              </a:pPr>
              <a:t>March 24, 2017</a:t>
            </a:fld>
            <a:endParaRPr lang="en-US" dirty="0"/>
          </a:p>
        </p:txBody>
      </p:sp>
      <p:sp>
        <p:nvSpPr>
          <p:cNvPr id="6" name="Footer Placeholder 5"/>
          <p:cNvSpPr>
            <a:spLocks noGrp="1"/>
          </p:cNvSpPr>
          <p:nvPr>
            <p:ph type="ftr" sz="quarter" idx="12"/>
          </p:nvPr>
        </p:nvSpPr>
        <p:spPr/>
        <p:txBody>
          <a:bodyPr/>
          <a:lstStyle/>
          <a:p>
            <a:pPr>
              <a:defRPr/>
            </a:pPr>
            <a:r>
              <a:rPr lang="en-US" dirty="0" smtClean="0"/>
              <a:t>BronxWorks</a:t>
            </a:r>
            <a:endParaRPr lang="en-US" dirty="0">
              <a:solidFill>
                <a:schemeClr val="tx1"/>
              </a:solidFill>
            </a:endParaRPr>
          </a:p>
        </p:txBody>
      </p:sp>
      <p:pic>
        <p:nvPicPr>
          <p:cNvPr id="5128" name="Picture 8" descr="New York Community Trust"/>
          <p:cNvPicPr>
            <a:picLocks noChangeAspect="1" noChangeArrowheads="1"/>
          </p:cNvPicPr>
          <p:nvPr/>
        </p:nvPicPr>
        <p:blipFill>
          <a:blip r:embed="rId3" cstate="print"/>
          <a:srcRect/>
          <a:stretch>
            <a:fillRect/>
          </a:stretch>
        </p:blipFill>
        <p:spPr bwMode="auto">
          <a:xfrm>
            <a:off x="4648200" y="152400"/>
            <a:ext cx="1981200" cy="908807"/>
          </a:xfrm>
          <a:prstGeom prst="rect">
            <a:avLst/>
          </a:prstGeom>
          <a:noFill/>
        </p:spPr>
      </p:pic>
      <p:pic>
        <p:nvPicPr>
          <p:cNvPr id="5130" name="Picture 10" descr="http://manhattanwomensclub.com/wp-content/uploads/2014/10/city-harvest-logo.jpg"/>
          <p:cNvPicPr>
            <a:picLocks noChangeAspect="1" noChangeArrowheads="1"/>
          </p:cNvPicPr>
          <p:nvPr/>
        </p:nvPicPr>
        <p:blipFill>
          <a:blip r:embed="rId4" cstate="print"/>
          <a:srcRect/>
          <a:stretch>
            <a:fillRect/>
          </a:stretch>
        </p:blipFill>
        <p:spPr bwMode="auto">
          <a:xfrm>
            <a:off x="3200400" y="3276600"/>
            <a:ext cx="1219200" cy="631080"/>
          </a:xfrm>
          <a:prstGeom prst="rect">
            <a:avLst/>
          </a:prstGeom>
          <a:noFill/>
        </p:spPr>
      </p:pic>
      <p:pic>
        <p:nvPicPr>
          <p:cNvPr id="5133" name="Picture 13"/>
          <p:cNvPicPr>
            <a:picLocks noChangeAspect="1" noChangeArrowheads="1"/>
          </p:cNvPicPr>
          <p:nvPr/>
        </p:nvPicPr>
        <p:blipFill>
          <a:blip r:embed="rId5" cstate="print"/>
          <a:srcRect/>
          <a:stretch>
            <a:fillRect/>
          </a:stretch>
        </p:blipFill>
        <p:spPr bwMode="auto">
          <a:xfrm>
            <a:off x="4953000" y="2971800"/>
            <a:ext cx="1066800" cy="923765"/>
          </a:xfrm>
          <a:prstGeom prst="rect">
            <a:avLst/>
          </a:prstGeom>
          <a:noFill/>
          <a:ln w="9525">
            <a:noFill/>
            <a:miter lim="800000"/>
            <a:headEnd/>
            <a:tailEnd/>
          </a:ln>
        </p:spPr>
      </p:pic>
      <p:pic>
        <p:nvPicPr>
          <p:cNvPr id="5140" name="Picture 20" descr="https://behcolumbia.files.wordpress.com/2015/03/nyrp_thehavenproject_logo.jpg"/>
          <p:cNvPicPr>
            <a:picLocks noChangeAspect="1" noChangeArrowheads="1"/>
          </p:cNvPicPr>
          <p:nvPr/>
        </p:nvPicPr>
        <p:blipFill>
          <a:blip r:embed="rId6" cstate="print"/>
          <a:srcRect/>
          <a:stretch>
            <a:fillRect/>
          </a:stretch>
        </p:blipFill>
        <p:spPr bwMode="auto">
          <a:xfrm>
            <a:off x="381000" y="4114800"/>
            <a:ext cx="1905000" cy="759691"/>
          </a:xfrm>
          <a:prstGeom prst="rect">
            <a:avLst/>
          </a:prstGeom>
          <a:noFill/>
        </p:spPr>
      </p:pic>
      <p:pic>
        <p:nvPicPr>
          <p:cNvPr id="5142" name="Picture 22" descr="http://upload.wikimedia.org/wikipedia/en/thumb/5/56/NYC_Health.svg/1280px-NYC_Health.svg.png"/>
          <p:cNvPicPr>
            <a:picLocks noChangeAspect="1" noChangeArrowheads="1"/>
          </p:cNvPicPr>
          <p:nvPr/>
        </p:nvPicPr>
        <p:blipFill>
          <a:blip r:embed="rId7" cstate="print"/>
          <a:srcRect/>
          <a:stretch>
            <a:fillRect/>
          </a:stretch>
        </p:blipFill>
        <p:spPr bwMode="auto">
          <a:xfrm>
            <a:off x="457200" y="1828800"/>
            <a:ext cx="1676399" cy="838200"/>
          </a:xfrm>
          <a:prstGeom prst="rect">
            <a:avLst/>
          </a:prstGeom>
          <a:noFill/>
        </p:spPr>
      </p:pic>
      <p:pic>
        <p:nvPicPr>
          <p:cNvPr id="5144" name="Picture 24" descr="http://blackgirlfit.com/wp-content/uploads/2011/07/shape_up_ny_logo.gif"/>
          <p:cNvPicPr>
            <a:picLocks noChangeAspect="1" noChangeArrowheads="1"/>
          </p:cNvPicPr>
          <p:nvPr/>
        </p:nvPicPr>
        <p:blipFill>
          <a:blip r:embed="rId8" cstate="print"/>
          <a:srcRect/>
          <a:stretch>
            <a:fillRect/>
          </a:stretch>
        </p:blipFill>
        <p:spPr bwMode="auto">
          <a:xfrm>
            <a:off x="7391400" y="4495800"/>
            <a:ext cx="1344873" cy="819151"/>
          </a:xfrm>
          <a:prstGeom prst="rect">
            <a:avLst/>
          </a:prstGeom>
          <a:noFill/>
        </p:spPr>
      </p:pic>
      <p:sp>
        <p:nvSpPr>
          <p:cNvPr id="7" name="TextBox 6"/>
          <p:cNvSpPr txBox="1"/>
          <p:nvPr/>
        </p:nvSpPr>
        <p:spPr>
          <a:xfrm>
            <a:off x="2590800" y="4419600"/>
            <a:ext cx="1562100" cy="584775"/>
          </a:xfrm>
          <a:prstGeom prst="rect">
            <a:avLst/>
          </a:prstGeom>
          <a:noFill/>
        </p:spPr>
        <p:txBody>
          <a:bodyPr wrap="square" rtlCol="0">
            <a:spAutoFit/>
          </a:bodyPr>
          <a:lstStyle/>
          <a:p>
            <a:pPr algn="ctr"/>
            <a:r>
              <a:rPr lang="en-US" sz="1600" b="1" i="1" dirty="0" smtClean="0">
                <a:latin typeface="+mj-lt"/>
                <a:cs typeface="Times New Roman" panose="02020603050405020304" pitchFamily="18" charset="0"/>
              </a:rPr>
              <a:t>Friends of St. Mary’s Park</a:t>
            </a:r>
            <a:endParaRPr lang="en-US" sz="1600" b="1" i="1" dirty="0">
              <a:latin typeface="+mj-lt"/>
              <a:cs typeface="Times New Roman" panose="02020603050405020304" pitchFamily="18" charset="0"/>
            </a:endParaRPr>
          </a:p>
        </p:txBody>
      </p:sp>
      <p:pic>
        <p:nvPicPr>
          <p:cNvPr id="8194" name="Picture 2" descr="https://aafeforenv.files.wordpress.com/2010/07/partnership-for-parks1.jpg"/>
          <p:cNvPicPr>
            <a:picLocks noChangeAspect="1" noChangeArrowheads="1"/>
          </p:cNvPicPr>
          <p:nvPr/>
        </p:nvPicPr>
        <p:blipFill>
          <a:blip r:embed="rId9" cstate="print"/>
          <a:srcRect/>
          <a:stretch>
            <a:fillRect/>
          </a:stretch>
        </p:blipFill>
        <p:spPr bwMode="auto">
          <a:xfrm>
            <a:off x="6553200" y="1676400"/>
            <a:ext cx="2216892" cy="762000"/>
          </a:xfrm>
          <a:prstGeom prst="rect">
            <a:avLst/>
          </a:prstGeom>
          <a:noFill/>
        </p:spPr>
      </p:pic>
      <p:sp>
        <p:nvSpPr>
          <p:cNvPr id="3" name="AutoShape 2" descr="data:image/jpeg;base64,/9j/4AAQSkZJRgABAQAAAQABAAD/2wCEAAkGBxQQDxUUEhQVFRQWGBoUFRcVFBscHxkYGBIaFxoUHhkeHCogGh4lHxoVITEiJSkrLi4uFx8zODM4NygtLiwBCgoKDg0OGxAQGywlHyYyLSwsLCwtLCwsLC0vNCwsLCwsLCwsLCwsLCwsLCwsLCwsLCwsNyssLCs3LCssLCsrK//AABEIAIUAoAMBIgACEQEDEQH/xAAcAAEAAgMBAQEAAAAAAAAAAAAABgcBBAUCAwj/xABJEAABAwIDAwMSBAIIBwAAAAABAgMRAAQFEiEGBzETQVEUFyIyMzQ1VGFxcnN0krGys9JCgZHBUqEkg5OiwsPR8BUjJTZTZIL/xAAZAQEAAwEBAAAAAAAAAAAAAAAAAQIDBAX/xAAqEQACAgEDAwMDBQEAAAAAAAAAAQIRAxIhMTJRgRNBUiNhcQQiM0OxFP/aAAwDAQACEQMRAD8AvGlKUApSlAKUpQClKUApSsTQGaViaTQGaViaUBmlYrNAKVis0ApSlAKV5NQvHN49tavqZOdwpMKLYBAPOmSRqPJ+1Sk3wSk3wTalaWE4i3cspdaVmQsSD+xHMR0Vu1BApSlAKUpQGDUAxzaK6TiHU7S0pBKUpzIBgqA1POan9VTtQlZxiGyAsqbyk8ArKIJ0q0FZzfqZuMU0d/Adornq5VrdBCjrCkiIIGb8wR5KmC7lKQSpSQBxJIgec81VzgC+p8UKbsFTyzCXJ0BUBrEc/AHm4VzsKwZF5iD7S1KSMzi5TGpDugMg9JqzimZQzSSS5dlsKuEhObMnLE5pER0zwozcJWJSoKHSkyP1FVjtJbZLm1ssyiyjk0+fO5xIAiY08lbGzCupcWcYb0aJUnKT/CMwPnHD86jTsaf9H7qr7FiLu0JEqWkDpKgB+s17S+kgKChlIkGdCOmeHRVObLYS3cpuOUB/5bJcTB/Frr0Hh/OurslauXWH3TCSJBQUA8JIKiPzyijhRWH6lyfBZ/LCJkfrXtKp4VTTalvMNWIbKXkvKPZEAapOh6CCf0FWzhFryLDbUzkSEz0wInyVDVGuLL6hvUpSqm5pHEmf/K3/AGif9apTaTY64VdvLYSl9pa1OZ0OIOULVmhUqGXidTxitjGt1zlrbuPKeaUG0lZAbMmOavlu4QOQxTQd6jm9dXRFKK1RZ1QWlaossnYa2RY2LbLjzRWJUqHEwCpUxM6x01IU4k0TAdbJOgAWnU9HGvz5shsocSdW2hSG8iQslSZkFUc1TPDd0rrT7ThfZIbcQ4QGzrkWFR+cVWcIp7srPHFPeW5bQNJrAoTWJziazNUDtvtDcrv3kl1xsNuKQhKFqSAARrAImYBk9PRVpbtsTcucPQt45lhSkZjxISqAT0mtJY3GNmksTjHUSyqs2gcCcbSpRASFtkkmAAANSeYVYmKYu1bJBeWEBRgSCZMTGgrlYp1CUpuH0tlLkZVqQTm7GRzTwBqsdjizx1qk+NyIXdwL3Gm1M9klKkajhCNSrzcRWzsX4WuP636oqa4Na24QHLdCEpWJBSmJH6TX2tcJZbWXENoStUyoCCZMn+dTqKLA7Ur97IHtq3yeKMOq0QS2c3N2DnZa+QR+VeMCSH8bccQQpCVLXmGojLlBnynh061YV/hzb6crqUrTxgiden414w/C2rZOVpCUA8co4+c8TTVsS8DcrvbkrXYLtbz2c/4q+OzeJrtrG6W3GbMykE82YKGbzip3hDtipxbduG85BS4lKCJSDBBka6mvm0mw5RVqEtZyoZm8hElIJE6QYBPPz1OozWGkqfFkHxSxQnD7Z8Tyq3FBS5MntjJPSCBr56s3Z24U5aMrWZUptKlHpJGprnYm7YtZLd4NjgptsoJAzEpBECNTNd62ZS2kJSISkQAOYDmqrexthx6ZXZ9xSlKqdJwNuvBl16pXwqq92/cMU9lHweq1NuvBl16pXwqq93He+Keyp/zq2x9DOjF0Pwb25Pvy49SPqVONv9qFYcwlSEhbjisiM0wCBJUY1MDmqs92WPs2Nw6u4UUpW2EpISVa55iANNKk22O0eGYkyltTziFpVmbWGVmFEZdRGoPRVskfqW1sTkj9S2tj67Bbfv3dyLe5SglQJQttJTqBOVSZIiOeta/3rONPON9SpORa255Y65VlMxk0mOFfHCcLtcDugu8fKnshLYQ0spSCSkqJEydIjmqSL3gYYfxGfZ1cfdqGo6rS2Iajey2IWvGrbE1XDz9kkLZZL0puFjPlUAEKypH8XHjoK2bXeqWGw23ZNpQgQkB4gAD/AOKi+yIhm9H/AKa/nRU43KMpU3dZkgwtuJAP4FVeaSTLzSSdnQ3iv8rZ2rhEZyFx0ZmZiuNjeOtPYfbsIzZ2ynNKYHYoKTB59SKkO9QQwx6w/TNczaa1QnCbVaUJCiUSQBJltXE1lGqR4We9c67Ehw/Fk2mEsuqBMNpAA/ETwFaOHbYPh1kXLKENP9zUknnMA6kzxSObiDXM2k8D2XnH0119cO2Zublu1cU8goQErbSU9qmUqIkDj2I41FKi+uepRj7JEr2gvrpsoFqwlyZKlLXATBEDiJmT+lc/Zfaddw+th9sNupk9jMdiYIIJ0Oo5zNcHG1KvcWFupaktJOWEmOCMxI8p6TWdkrbksYdRmUrKFpzK4nteJpWxLyy1quLo8bEeE344w99YVoMOXP8AxUkIaNzmMpk5J5PWDxiK6GwvhR/+t+sK9Wn/AHAr01fSqbMor9sfya+3il9WsFSRn5NolIOmflD2IPn0ruYZta+L1NvdNIQVEJGQnQkSJ1IINcneB4SY8zX1jXrGvD7fpN/LTlE6nGba7ossGs15FeqyPSOBt14MuvVK+FVXu473xT2VP+dVqbdeDLr1KvhVV7uO98U9lHwerbH0M6MXQ/Bpbvdmm8RfdbdUtIQ2FjIQNSuNZBr5bb4C3YXqWWypScqFysgmSo9A8lSHcn35cepH1K0973hRPq2vnVWupvI17Grk/UaPrvuVF42ehif0cXUlTuntCkHlX+E9sno9Goxvy77R7OfnXVzt9oPN+1Zyk1CNGUpNQjR+edj1Szenps1n++ip3uP7ndem38iqgexvcL32JfzN1PNx/c7r02/kVV8vD8F83D8Ep22wJy8bbS2UgoWVHMSNMpECBWtjezjr1gwwkoztlJUSTHYoKTGk89fbeDfOMWqVNLUhRcSJTxiDpUVub6+YtWbrqpSku6ZVAGDBI0Ig8D0VhGzyMrgpO17bksf2cLuHN2y1ALQkQoagKTOsc45q5mGbN3edgPupDLHapQpUkSDlJESNBx6OGtbmI7SqThabhEBxcJ4SAokgnXm0NcvA7S+vGg91apAUTAyjgDEwIGsU3oPRqSS3OhjmzjxvU3VqpAX+IOTEgROnMRxHkrGz+ztw1fLuHlNqzBU5JHZKjmjhp01rbd7RusuJYYVkUQFKVGozGEgSNOmfNWjeYrdYddoQ6/yyFBJVmH4Sogkc4Ig1K1UVlLGp8Pb/AE6eHbMv21+p5tbZbUo5gqZyrOZQ4cZ55rGK7L3HVvVNq42FE5ocnQ5QDwGoOvRWdudoHWnG7e3MLXEqHHslZUpTIgSefmrSwXF7q3xAW1y5yoUQmTGhKZCgYmPJTfkl+mnp35OjtLsy9dXTTqS2AgICpJBlK8xjSvWIbNOuYmi5CkZApBIJM9iIOkRXO2Zxd9zFHG1urU2FOgJJ0gLgfoK94Firy8XcaU6othToCCdNOFNyNWN71yyfivVYFZrM7jgbdeDLr1SvhVV7t+4Yp7KPg9VqbdeDLr1SvhVV7t+98U9lHwerbH0M6MXQ/Bvbk+/Lj1I+pWrvd8KJ9W186q2tyfflx6kfUrU3veFE+ra+dVaf2su/5We9+XfaPZz866udHaDzftVMb8u+0ezn511c6O0Hm/as59ETKfRE/POxvcL32Jfzoqd7j+53Xpt/IqoHsd3C99iX86Knm4/ud16bfyKrTLw/Brm4fg7+8/vNPrU/KqodiL9wuwYStopt0EZXBBKjqAeOnFXEVMN55/oafWp+VVc7EWyrAGsoJgIUY10CzJrKPCPEzxbnL8DaZbRwZrkZ5MKQE5uOkgz5Zmvhstgt24y043dFDUzycq4BWo001g1r5w/gmRrslMrCnAAZAKieMa6GdOFdDY7ay2YtEtvOZFIKtMijInMDKQaewVPInLscneKmcQEccjcecqMGudtjYvMOhL7vLKKJCtdBmIjXyg10NvnQrEEkGQUNEeYqJFe96h/pSfVD511KfBlkinqf3Rnazwwj0mPmFWgWxMwJ6Yqt9v2Czes3EEoOQkj+JtQJTPMYiPzrvWO2AuLxLLDedB1LhJECJJykc3DWqy3N8UlGUtXuQ3D7N17EnksuckvO6cwngHDI011re2NaUjF1JWrMtPKBSv4iOJr1sgr/AKy76T/1DX02b8Ou+k7VmzCEd0/uWaKzWKzWJ6pTuPbz03Vq6yLdSeUQUZs4MTzxFRTZvaAWbd0koK+qGg0CDGWM+vl7f+VXL1vsO8VT76/up1vsO8VT76/urdZIJVR0rLjSqiodh9pxhrzjhbLmdARAVEQqZ4V8dsNoOr7oPhBRCUpykz2qiZmPLVydb7DvFUe8v7qdb7DvFU+8v7qn1YXdD1oXdFO7dbRjE3kuBstw3ycEz+JRnh5amqd7qYjqZXCO6Do9Gpb1vsO8VT7y/up1vsO8VT7y/uqHkg0lRDyY2kqKNwbEBbtvJylXKsqYmeElJzeXhXe2G2yGGpdBaLnKKSrRQEZUkRw8tWp1vsO8VT7y/up1vsO8VT76/uqXlg+US80HyiH3O9Vp1MOWeccYUsESOfVPnr03vYaSnKm0ISNAAsAAdEZal3W9w7xVPvL+6nW9w7xVPvr+6q6sfZlLxfEhtvvTZbnJZZc3HKpInzwn/etfJe8m1USTh6CTxnJr/dqb9b7DvFU++v7qdb7DvFU++v7qasfZkXh+JCnd5tusgrsUqIgAkpMAcB2tZud57DhlyxCzESpSTp0apqadb3DvFU+8v7qdb3DvFU+8v7qasfZi8PxIe/vWacELsypPOFLBH6FNfKy3m27IhqxCPRUB/hqa9b7DvFU+8v7qdb7DvFUe8v7qasfZj6N3pIY1vPYSrMmxCVGZUFJB146hM60RvRYSvOLIBevZBSZ1465ZqZ9b3DvFU+8v7qHd9h3iqfeX91NWPsybw/E62z+J9V2rT+XLyiQrKTMeSa6Va2H2SGGktNJytoGVKRzDo1rZrFmLFKUoBSlKAUpSgFKUoBSlKAUpSgFKUoBSlKAUpSgFKUoBSlKAUpSgFKUoBSlKAUpSgFKUoBSlKAUpSgFKUoBSlKA//9k="/>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data:image/jpeg;base64,/9j/4AAQSkZJRgABAQAAAQABAAD/2wCEAAkGBxQQDxUUEhQVFRQWGBoUFRcVFBscHxkYGBIaFxoUHhkeHCogGh4lHxoVITEiJSkrLi4uFx8zODM4NygtLiwBCgoKDg0OGxAQGywlHyYyLSwsLCwtLCwsLC0vNCwsLCwsLCwsLCwsLCwsLCwsLCwsLCwsNyssLCs3LCssLCsrK//AABEIAIUAoAMBIgACEQEDEQH/xAAcAAEAAgMBAQEAAAAAAAAAAAAABgcBBAUCAwj/xABJEAABAwIDAwMSBAIIBwAAAAABAgMRAAQFEiEGBzETQVEUFyIyMzQ1VGFxcnN0krGys9JCgZHBUqEkg5OiwsPR8BUjJTZTZIL/xAAZAQEAAwEBAAAAAAAAAAAAAAAAAQIDBAX/xAAqEQACAgEDAwMDBQEAAAAAAAAAAQIRAxIhMTJRgRNBUiNhcQQiM0OxFP/aAAwDAQACEQMRAD8AvGlKUApSlAKUpQClKUApSsTQGaViaTQGaViaUBmlYrNAKVis0ApSlAKV5NQvHN49tavqZOdwpMKLYBAPOmSRqPJ+1Sk3wSk3wTalaWE4i3cspdaVmQsSD+xHMR0Vu1BApSlAKUpQGDUAxzaK6TiHU7S0pBKUpzIBgqA1POan9VTtQlZxiGyAsqbyk8ArKIJ0q0FZzfqZuMU0d/Adornq5VrdBCjrCkiIIGb8wR5KmC7lKQSpSQBxJIgec81VzgC+p8UKbsFTyzCXJ0BUBrEc/AHm4VzsKwZF5iD7S1KSMzi5TGpDugMg9JqzimZQzSSS5dlsKuEhObMnLE5pER0zwozcJWJSoKHSkyP1FVjtJbZLm1ssyiyjk0+fO5xIAiY08lbGzCupcWcYb0aJUnKT/CMwPnHD86jTsaf9H7qr7FiLu0JEqWkDpKgB+s17S+kgKChlIkGdCOmeHRVObLYS3cpuOUB/5bJcTB/Frr0Hh/OurslauXWH3TCSJBQUA8JIKiPzyijhRWH6lyfBZ/LCJkfrXtKp4VTTalvMNWIbKXkvKPZEAapOh6CCf0FWzhFryLDbUzkSEz0wInyVDVGuLL6hvUpSqm5pHEmf/K3/AGif9apTaTY64VdvLYSl9pa1OZ0OIOULVmhUqGXidTxitjGt1zlrbuPKeaUG0lZAbMmOavlu4QOQxTQd6jm9dXRFKK1RZ1QWlaossnYa2RY2LbLjzRWJUqHEwCpUxM6x01IU4k0TAdbJOgAWnU9HGvz5shsocSdW2hSG8iQslSZkFUc1TPDd0rrT7ThfZIbcQ4QGzrkWFR+cVWcIp7srPHFPeW5bQNJrAoTWJziazNUDtvtDcrv3kl1xsNuKQhKFqSAARrAImYBk9PRVpbtsTcucPQt45lhSkZjxISqAT0mtJY3GNmksTjHUSyqs2gcCcbSpRASFtkkmAAANSeYVYmKYu1bJBeWEBRgSCZMTGgrlYp1CUpuH0tlLkZVqQTm7GRzTwBqsdjizx1qk+NyIXdwL3Gm1M9klKkajhCNSrzcRWzsX4WuP636oqa4Na24QHLdCEpWJBSmJH6TX2tcJZbWXENoStUyoCCZMn+dTqKLA7Ur97IHtq3yeKMOq0QS2c3N2DnZa+QR+VeMCSH8bccQQpCVLXmGojLlBnynh061YV/hzb6crqUrTxgiden414w/C2rZOVpCUA8co4+c8TTVsS8DcrvbkrXYLtbz2c/4q+OzeJrtrG6W3GbMykE82YKGbzip3hDtipxbduG85BS4lKCJSDBBka6mvm0mw5RVqEtZyoZm8hElIJE6QYBPPz1OozWGkqfFkHxSxQnD7Z8Tyq3FBS5MntjJPSCBr56s3Z24U5aMrWZUptKlHpJGprnYm7YtZLd4NjgptsoJAzEpBECNTNd62ZS2kJSISkQAOYDmqrexthx6ZXZ9xSlKqdJwNuvBl16pXwqq92/cMU9lHweq1NuvBl16pXwqq93He+Keyp/zq2x9DOjF0Pwb25Pvy49SPqVONv9qFYcwlSEhbjisiM0wCBJUY1MDmqs92WPs2Nw6u4UUpW2EpISVa55iANNKk22O0eGYkyltTziFpVmbWGVmFEZdRGoPRVskfqW1sTkj9S2tj67Bbfv3dyLe5SglQJQttJTqBOVSZIiOeta/3rONPON9SpORa255Y65VlMxk0mOFfHCcLtcDugu8fKnshLYQ0spSCSkqJEydIjmqSL3gYYfxGfZ1cfdqGo6rS2Iajey2IWvGrbE1XDz9kkLZZL0puFjPlUAEKypH8XHjoK2bXeqWGw23ZNpQgQkB4gAD/AOKi+yIhm9H/AKa/nRU43KMpU3dZkgwtuJAP4FVeaSTLzSSdnQ3iv8rZ2rhEZyFx0ZmZiuNjeOtPYfbsIzZ2ynNKYHYoKTB59SKkO9QQwx6w/TNczaa1QnCbVaUJCiUSQBJltXE1lGqR4We9c67Ehw/Fk2mEsuqBMNpAA/ETwFaOHbYPh1kXLKENP9zUknnMA6kzxSObiDXM2k8D2XnH0119cO2Zublu1cU8goQErbSU9qmUqIkDj2I41FKi+uepRj7JEr2gvrpsoFqwlyZKlLXATBEDiJmT+lc/Zfaddw+th9sNupk9jMdiYIIJ0Oo5zNcHG1KvcWFupaktJOWEmOCMxI8p6TWdkrbksYdRmUrKFpzK4nteJpWxLyy1quLo8bEeE344w99YVoMOXP8AxUkIaNzmMpk5J5PWDxiK6GwvhR/+t+sK9Wn/AHAr01fSqbMor9sfya+3il9WsFSRn5NolIOmflD2IPn0ruYZta+L1NvdNIQVEJGQnQkSJ1IINcneB4SY8zX1jXrGvD7fpN/LTlE6nGba7ossGs15FeqyPSOBt14MuvVK+FVXu473xT2VP+dVqbdeDLr1KvhVV7uO98U9lHwerbH0M6MXQ/Bpbvdmm8RfdbdUtIQ2FjIQNSuNZBr5bb4C3YXqWWypScqFysgmSo9A8lSHcn35cepH1K0973hRPq2vnVWupvI17Grk/UaPrvuVF42ehif0cXUlTuntCkHlX+E9sno9Goxvy77R7OfnXVzt9oPN+1Zyk1CNGUpNQjR+edj1Szenps1n++ip3uP7ndem38iqgexvcL32JfzN1PNx/c7r02/kVV8vD8F83D8Ep22wJy8bbS2UgoWVHMSNMpECBWtjezjr1gwwkoztlJUSTHYoKTGk89fbeDfOMWqVNLUhRcSJTxiDpUVub6+YtWbrqpSku6ZVAGDBI0Ig8D0VhGzyMrgpO17bksf2cLuHN2y1ALQkQoagKTOsc45q5mGbN3edgPupDLHapQpUkSDlJESNBx6OGtbmI7SqThabhEBxcJ4SAokgnXm0NcvA7S+vGg91apAUTAyjgDEwIGsU3oPRqSS3OhjmzjxvU3VqpAX+IOTEgROnMRxHkrGz+ztw1fLuHlNqzBU5JHZKjmjhp01rbd7RusuJYYVkUQFKVGozGEgSNOmfNWjeYrdYddoQ6/yyFBJVmH4Sogkc4Ig1K1UVlLGp8Pb/AE6eHbMv21+p5tbZbUo5gqZyrOZQ4cZ55rGK7L3HVvVNq42FE5ocnQ5QDwGoOvRWdudoHWnG7e3MLXEqHHslZUpTIgSefmrSwXF7q3xAW1y5yoUQmTGhKZCgYmPJTfkl+mnp35OjtLsy9dXTTqS2AgICpJBlK8xjSvWIbNOuYmi5CkZApBIJM9iIOkRXO2Zxd9zFHG1urU2FOgJJ0gLgfoK94Firy8XcaU6othToCCdNOFNyNWN71yyfivVYFZrM7jgbdeDLr1SvhVV7t+4Yp7KPg9VqbdeDLr1SvhVV7t+98U9lHwerbH0M6MXQ/Bvbk+/Lj1I+pWrvd8KJ9W186q2tyfflx6kfUrU3veFE+ra+dVaf2su/5We9+XfaPZz866udHaDzftVMb8u+0ezn511c6O0Hm/as59ETKfRE/POxvcL32Jfzoqd7j+53Xpt/IqoHsd3C99iX86Knm4/ud16bfyKrTLw/Brm4fg7+8/vNPrU/KqodiL9wuwYStopt0EZXBBKjqAeOnFXEVMN55/oafWp+VVc7EWyrAGsoJgIUY10CzJrKPCPEzxbnL8DaZbRwZrkZ5MKQE5uOkgz5Zmvhstgt24y043dFDUzycq4BWo001g1r5w/gmRrslMrCnAAZAKieMa6GdOFdDY7ay2YtEtvOZFIKtMijInMDKQaewVPInLscneKmcQEccjcecqMGudtjYvMOhL7vLKKJCtdBmIjXyg10NvnQrEEkGQUNEeYqJFe96h/pSfVD511KfBlkinqf3Rnazwwj0mPmFWgWxMwJ6Yqt9v2Czes3EEoOQkj+JtQJTPMYiPzrvWO2AuLxLLDedB1LhJECJJykc3DWqy3N8UlGUtXuQ3D7N17EnksuckvO6cwngHDI011re2NaUjF1JWrMtPKBSv4iOJr1sgr/AKy76T/1DX02b8Ou+k7VmzCEd0/uWaKzWKzWJ6pTuPbz03Vq6yLdSeUQUZs4MTzxFRTZvaAWbd0koK+qGg0CDGWM+vl7f+VXL1vsO8VT76/up1vsO8VT76/urdZIJVR0rLjSqiodh9pxhrzjhbLmdARAVEQqZ4V8dsNoOr7oPhBRCUpykz2qiZmPLVydb7DvFUe8v7qdb7DvFU+8v7qn1YXdD1oXdFO7dbRjE3kuBstw3ycEz+JRnh5amqd7qYjqZXCO6Do9Gpb1vsO8VT7y/up1vsO8VT7y/uqHkg0lRDyY2kqKNwbEBbtvJylXKsqYmeElJzeXhXe2G2yGGpdBaLnKKSrRQEZUkRw8tWp1vsO8VT7y/up1vsO8VT76/uqXlg+US80HyiH3O9Vp1MOWeccYUsESOfVPnr03vYaSnKm0ISNAAsAAdEZal3W9w7xVPvL+6nW9w7xVPvr+6q6sfZlLxfEhtvvTZbnJZZc3HKpInzwn/etfJe8m1USTh6CTxnJr/dqb9b7DvFU++v7qdb7DvFU++v7qasfZkXh+JCnd5tusgrsUqIgAkpMAcB2tZud57DhlyxCzESpSTp0apqadb3DvFU+8v7qdb3DvFU+8v7qasfZi8PxIe/vWacELsypPOFLBH6FNfKy3m27IhqxCPRUB/hqa9b7DvFU+8v7qdb7DvFUe8v7qasfZj6N3pIY1vPYSrMmxCVGZUFJB146hM60RvRYSvOLIBevZBSZ1465ZqZ9b3DvFU+8v7qHd9h3iqfeX91NWPsybw/E62z+J9V2rT+XLyiQrKTMeSa6Va2H2SGGktNJytoGVKRzDo1rZrFmLFKUoBSlKAUpSgFKUoBSlKAUpSgFKUoBSlKAUpSgFKUoBSlKAUpSgFKUoBSlKAUpSgFKUoBSlKAUpSgFKUoBSlKA//9k="/>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8" name="Picture 6" descr="Bronx Health REACH Logo"/>
          <p:cNvPicPr>
            <a:picLocks noChangeAspect="1" noChangeArrowheads="1"/>
          </p:cNvPicPr>
          <p:nvPr/>
        </p:nvPicPr>
        <p:blipFill>
          <a:blip r:embed="rId10" cstate="print"/>
          <a:srcRect/>
          <a:stretch>
            <a:fillRect/>
          </a:stretch>
        </p:blipFill>
        <p:spPr bwMode="auto">
          <a:xfrm>
            <a:off x="4800600" y="4267200"/>
            <a:ext cx="1590675" cy="952500"/>
          </a:xfrm>
          <a:prstGeom prst="rect">
            <a:avLst/>
          </a:prstGeom>
          <a:noFill/>
        </p:spPr>
      </p:pic>
      <p:sp>
        <p:nvSpPr>
          <p:cNvPr id="8200" name="AutoShape 8" descr="data:image/png;base64,iVBORw0KGgoAAAANSUhEUgAAAMoAAABPCAMAAACdxqrxAAAAwFBMVEX///8AJWMAI2KRmrAAE1wAIWEADVze4OYAAFYAH2D7/P0AHF8AGl7z9fgAElsAFVzL0dwMKmaLlKzq7PEADlrx8/fCzNrR1+Hi5u0AA1hCWYZDYY+6w9SkrsJ7iKWQoLtsfZ9jdJixu8xxgqMxRnecqsJVb5klSoAAAFBXZIo0THwUNG63useJmbVLaJSkqrw+XYwcPnYAM3Fhd51/kK4AAEstQXMVPXdPYYo+UoB3gqFbZolheJ8TLWciSYEjN215Dr5gAAAK3ElEQVRoge1aC3OiPBdGNAgBBEUuKijgpVWKra2f1bau//9fvSHhclC03W1nHOfrM7PdloTkPDnXJHDcL/4J2H54aF5biJ9BuBFbC/faUvwEnK1S45Xo2mL8BPQVqtV4Qb+2HD8AK+IJlZZ1bTl+AKlWzGvL8QOwF4QKer62GN+EahiG6a6IgQnxtWX5FrA+7vf7u4goRZoY15bmOzDqUUOWJIkwqcmz23UVY7qd1CRiWSnai6l6bZn+CbguCLKsyPuCi9Sb2NcW619QF5CmRe/1WKsVEDr42nL9PayGLHu6bnChAKjI/dszMWfXjVj1uG7kRPgaim7O9Y13MXDYr0s5ZxLtEX9rVAy/52eW9IoyKt3pWGvcmt/Pxbds9bGYMdHmqq1oL1cV7K8xEvv5jtHLvF6KdE4NFOWmQpizaMxTR+HUnZQ6Cu+ps9UEaeFVZftLmH0xyOzLa6cZUp6rxkbRtBurKe1Z5txOP41fvEBMLm4E6+2Nbb+y6IXrWqqUVqIMbGJ8eymSoSmnTG4wNR4h7maB+O1WtZFhlaZHvvFwbVG+CTVLj2h1a0n+GG4vpaIEt+4q09xVOtcW5bsYtbLi3ru2KN9FRgVtrpMXcY4zj6s7VDVlVKRs73jh/dMJvs3ErufwilyA3fopOs0z7Z2OhSEVJWC99E55gMdHL3Tt9HTMOxm/1JyJ57ruF1OU6QutBkOXLw7enY3QyJF1EIO8PTx0W2lDS7i/s9j8mds3RvRPo9+Drzda3W4DRYv52zTp7t23GqU5SLPGJ82jIpLroavbo69RmSrFWQ84U4hbtVPwYlbKh5KUPZSUDdOmrXNeN+3HmHXA2DmQJCv84cXmnJV02kqb0b6fGojqOZNg6n7J8ywZziZmgcdo5I95VLRrPm3FoZA189ohTlOIyIcpFXlAH9iLKlmZwIo4bnaUM608ksW2lyxH08U7r86tv8DEnMhwDGmVijXMT034/a7ggg4OZRJlj5Dk5ysmSu0xEY5f8QJ7FmoVSsnR6A+jC82otXXJkobmpjN1vhLax93S+7zC9knNXFbiwa5YtEv1RMRDttrac5ibpCHyyobILs1afbog6lArjZ2gBshJ+z1/3A468EpElBFaDtdcf8Hvp/zRukkT6vnDwsgbOr4r7ETqO1yopH9L0gCUJ1Zv80Rk41e+wLbAxhZqvE1Rk2RgryUm+7SDkndAiT2HcRw7VbKXoW9OjFkbqqXn8tzgPBACFC/sphIok5LeR+LcHDVq0tIPmNMb0FXQ1EoQjvwIcAGQw6TdDeMgKlZAG381Ds+1kxFR2+LwunguPxJzmxSzS5PMKoRtufgdk5hBqChjN31u7AAVISv6sduu9KBGdgSAw37OBdWmX0uc6yq3VLbQU1ByEo87xdFpDbF3+J5/dA9kEbd5V2qtPAmY0MC0YS5TDEYD4x5yM7I2+fxS9KXPGCyxasiaEI4LpShvtOfq2CgQqlcsl01kEPOIVnJ7aZebitWrVYCXi4jrF2ugLL/AxDl1FDbmcxEL+DYVDAfyUZ92ZXj0kpRQKAv6GK8YrNAy7X71vNLC5tIeW9BD/PwS0PTlyhFLcUXasc7hkVZ61YG+rpE3iqktGGy1YYcieIWJEURQHgV12sMvrbEw/ZSKB0aRzqWybBxcrjGEMxurjkbSUBFznFI0VmippSlwVaTFvOjCy6waK/Vgh1AXYaP8Bb62OFRz4VEm1wim0nO7XUycowFvuTrypXRPoI3c/SddxM/Oac3XYjWkrR1UV0Ot3BNVEEGlzbkvV4hWBGh69qE6h2Qr1X3H5vycnTMoq8+i8RCscsNN/LVqqnaROUCqkYbnRvfaSCt9N+WfJq4CkjwmfjU6a90JtMlnRXEIFjkJd2ZlNIOGpOcXjCg6+zmRvZHLjaQuOysl2tEtldO+oDnkf1az6BNQVT0nISfuno7D88BMi7wmb8+Oq/a1fjmlTWE6lGToO+jAhp+VjBvJMlhVfhNeti8zAHqXqXGrFYk/KR0z4CJJChcq7m3rvZwGVD8vTNFmHQ8loAIk1xO1wIzJt4POege4IeGyXtawPExrv/GJVcP0y9lFZSBeOKybd4OjjFYEZGlHhBrVYInZGhqlVWKbCBKEQLbp7i4oxip2iMTwUze1T/aufA2Ui8UF9sUPo+Zd/5iofcguXA7JVB4P7UdLbpWn4J4frcgDMxZBJ3l/XO0V6wQcheTg9CmxhCMq6a6WoVg5+VJRFAgnVDgnUlItPyZ/hqCGJ+XMyuKar8DqWPy3VsCrkCJVK6YkM1rlufmk9u6BMKgX1Yxy6cY3ODEwguaWyZVmT/cAM4mkhSYsO/kuHcDx4ZECavkVBTL2YI0lFDHKOMpVCOamuAj+2vg8ExLB5hVe6oxpUEl2cZTLAhoAkqbTCIjUYHZiehLMD9ruNNg0I2heoGDiRuX4Dss4/A6qbv88Fa+dlLcVFD2RuGJ+UaFPShVle7spxeh0MfTXFngs8+OjRcLQUqUNnLecJtEKqBTshcouVAYJ8rxU/ZW0E+wVvpGlT2cH4yWPSnt8JXNfYwyNjNcir7Q7hgVLjS/XzzBGsz1+hkfohBcimIdQIzhTC7hBrZfP52y19ISFnbJASPknZNhbaaAXEgKwvJ4gFuj1yy7qgDZRAatrBPeg5X/nc5baaUfP/plGM/Tzz2CIlnrCOYjr3Eutbalbb1UoxmhCHAebUiNQCnbOtZxwcRzn/K5PBU1m8zycIuAY55t+8Ytf/J/BaCb/aBDQ9eTjUxJVbJVEE8w5IMQmDU32t23ZLGYYup7erJHAh+ElW5O0pEHNYGPSX9P3VFsv38g5pDsrOZP/2K9JDxZPE+lMKiHOJMTFBGYx/sOmybk0uGN+sBwkycx5srnp1uFmoMbxO9jsJ9UZ9haDHUu+4evyiWUo3+O8AZDOv1sufCbbdvA0Y1kMd1asi90fPM3h/rxzt3zyqawDi8NPNH0FAebGNH+GJD/qLwk/Jxosn5IX1ZfFckE3aerw6SmrvB/uF9zDjD6NbNVMBlT9R27RsDm4J7dfm8NZ0mg966Y+oSWnFzgOpccFU7dUaL3Hqr1PdGguO4YxZGWdsXtma6PfNY36CqSi4Vq1aT7Hd4TKH0alV+d8etYc3u84nX7K7xyaqYRLT7Vp+WbJJtNYQsXf+owKFmYfH+zZoDl5q0/fgXCc93yg5B9n5MeablDCoKnf0Xn9gVyqs95j04uSMY1kPv2VaiPuhK8pFZMz+kAtw6EZUo1hMhxmQ75PV2FKxd++pFRqqYTq8tH06JGBGUTjbBEf3pxF/4VSQSOPLVuz7w/15aJUjplbdiT4+ER+vPl0jv08LSj8yXAOrT+Y7Nh233glmrX+0DZ+3mHHSAmVJvwwf7jZsmNaqpEVo+K6/Q2l4r05uzk96HH2Uy9kVHa7dPGwO3x1Mq1glxX2ai3MXOhNsMx5t7z5e2c07VVd956p6XmBMWQlVBDjIAB957Exp8zV8dxyt5RvOHl4GM4plT+hGyxLBmYE7NDgJbCmEyrZ3OVikVHxsdVLqbg6vUJXB57xh8pjr/XwOaXixpjz6MUe/kPcPr383JG9ykeJCTfOdvwfgxnr5Y6wyW5QY5dzXoBnrUPOnrHwM1oup3RN1uR9TCNA82M2G0ElTj0yKo0NzniwZOOsbeLSYToNF8bUXJcfH3RuNbY4nZ67qMn4v0XYL37xF/gPQ9zrxXo7zm8AAAAASUVORK5CYII="/>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02" name="Picture 10" descr="https://mynyrr.nyrr.org/images/nyrr_logo.png"/>
          <p:cNvPicPr>
            <a:picLocks noChangeAspect="1" noChangeArrowheads="1"/>
          </p:cNvPicPr>
          <p:nvPr/>
        </p:nvPicPr>
        <p:blipFill>
          <a:blip r:embed="rId11" cstate="print"/>
          <a:srcRect/>
          <a:stretch>
            <a:fillRect/>
          </a:stretch>
        </p:blipFill>
        <p:spPr bwMode="auto">
          <a:xfrm>
            <a:off x="6629400" y="2743200"/>
            <a:ext cx="1981200" cy="775253"/>
          </a:xfrm>
          <a:prstGeom prst="rect">
            <a:avLst/>
          </a:prstGeom>
          <a:noFill/>
        </p:spPr>
      </p:pic>
      <p:pic>
        <p:nvPicPr>
          <p:cNvPr id="12294" name="Picture 6" descr="https://upload.wikimedia.org/wikipedia/en/thumb/e/ed/Logo_of_the_New_York_City_Department_of_Parks_%26_Recreation.svg/906px-Logo_of_the_New_York_City_Department_of_Parks_%26_Recreation.svg.png"/>
          <p:cNvPicPr>
            <a:picLocks noChangeAspect="1" noChangeArrowheads="1"/>
          </p:cNvPicPr>
          <p:nvPr/>
        </p:nvPicPr>
        <p:blipFill>
          <a:blip r:embed="rId12" cstate="print"/>
          <a:srcRect/>
          <a:stretch>
            <a:fillRect/>
          </a:stretch>
        </p:blipFill>
        <p:spPr bwMode="auto">
          <a:xfrm>
            <a:off x="5029200" y="1447800"/>
            <a:ext cx="1112609" cy="1256291"/>
          </a:xfrm>
          <a:prstGeom prst="rect">
            <a:avLst/>
          </a:prstGeom>
          <a:noFill/>
        </p:spPr>
      </p:pic>
      <p:pic>
        <p:nvPicPr>
          <p:cNvPr id="12296" name="Picture 8" descr="New York State Health Foundation - Improving the state of New York's Health"/>
          <p:cNvPicPr>
            <a:picLocks noChangeAspect="1" noChangeArrowheads="1"/>
          </p:cNvPicPr>
          <p:nvPr/>
        </p:nvPicPr>
        <p:blipFill>
          <a:blip r:embed="rId13" cstate="print"/>
          <a:srcRect/>
          <a:stretch>
            <a:fillRect/>
          </a:stretch>
        </p:blipFill>
        <p:spPr bwMode="auto">
          <a:xfrm>
            <a:off x="2286000" y="304800"/>
            <a:ext cx="2308746" cy="533400"/>
          </a:xfrm>
          <a:prstGeom prst="rect">
            <a:avLst/>
          </a:prstGeom>
          <a:noFill/>
        </p:spPr>
      </p:pic>
      <p:pic>
        <p:nvPicPr>
          <p:cNvPr id="16386" name="Picture 2" descr="http://www.nyc.gov/html/doh/images/pr2013/pr020-13-image.jpg"/>
          <p:cNvPicPr>
            <a:picLocks noChangeAspect="1" noChangeArrowheads="1"/>
          </p:cNvPicPr>
          <p:nvPr/>
        </p:nvPicPr>
        <p:blipFill>
          <a:blip r:embed="rId14" cstate="print"/>
          <a:srcRect r="4762" b="8428"/>
          <a:stretch>
            <a:fillRect/>
          </a:stretch>
        </p:blipFill>
        <p:spPr bwMode="auto">
          <a:xfrm>
            <a:off x="2667000" y="1828800"/>
            <a:ext cx="1524000" cy="990600"/>
          </a:xfrm>
          <a:prstGeom prst="rect">
            <a:avLst/>
          </a:prstGeom>
          <a:noFill/>
        </p:spPr>
      </p:pic>
      <p:pic>
        <p:nvPicPr>
          <p:cNvPr id="2050" name="Picture 2" descr="C:\Users\kwong\AppData\Local\Microsoft\Windows\Temporary Internet Files\Content.Outlook\VA7V0E0Q\BHC logo new-color.tif"/>
          <p:cNvPicPr>
            <a:picLocks noChangeAspect="1" noChangeArrowheads="1"/>
          </p:cNvPicPr>
          <p:nvPr/>
        </p:nvPicPr>
        <p:blipFill>
          <a:blip r:embed="rId15" cstate="print"/>
          <a:srcRect/>
          <a:stretch>
            <a:fillRect/>
          </a:stretch>
        </p:blipFill>
        <p:spPr bwMode="auto">
          <a:xfrm>
            <a:off x="457200" y="3048000"/>
            <a:ext cx="2438400" cy="483042"/>
          </a:xfrm>
          <a:prstGeom prst="rect">
            <a:avLst/>
          </a:prstGeom>
          <a:noFill/>
        </p:spPr>
      </p:pic>
      <p:pic>
        <p:nvPicPr>
          <p:cNvPr id="2051" name="Picture 3" descr="\\cc-fs01\Programs\Healthy Livable Mott Haven\HLMH Branding\BronxWorks-MottHaven-Logo-Color_NoTag\BronxWorks-MottHaven-Logo-Color_NoTag.jpg"/>
          <p:cNvPicPr>
            <a:picLocks noChangeAspect="1" noChangeArrowheads="1"/>
          </p:cNvPicPr>
          <p:nvPr/>
        </p:nvPicPr>
        <p:blipFill>
          <a:blip r:embed="rId16" cstate="print"/>
          <a:srcRect l="6975" t="9490" r="5814" b="9847"/>
          <a:stretch>
            <a:fillRect/>
          </a:stretch>
        </p:blipFill>
        <p:spPr bwMode="auto">
          <a:xfrm>
            <a:off x="6858000" y="0"/>
            <a:ext cx="2286000" cy="1295400"/>
          </a:xfrm>
          <a:prstGeom prst="rect">
            <a:avLst/>
          </a:prstGeom>
          <a:noFill/>
        </p:spPr>
      </p:pic>
      <p:sp>
        <p:nvSpPr>
          <p:cNvPr id="2053" name="AutoShape 5" descr="Image result for transportation alternatives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5" name="Picture 7" descr="Image result for transportation alternatives logo"/>
          <p:cNvPicPr>
            <a:picLocks noChangeAspect="1" noChangeArrowheads="1"/>
          </p:cNvPicPr>
          <p:nvPr/>
        </p:nvPicPr>
        <p:blipFill>
          <a:blip r:embed="rId17" cstate="print"/>
          <a:srcRect/>
          <a:stretch>
            <a:fillRect/>
          </a:stretch>
        </p:blipFill>
        <p:spPr bwMode="auto">
          <a:xfrm>
            <a:off x="6629400" y="3733800"/>
            <a:ext cx="2057400" cy="685801"/>
          </a:xfrm>
          <a:prstGeom prst="rect">
            <a:avLst/>
          </a:prstGeom>
          <a:noFill/>
        </p:spPr>
      </p:pic>
      <p:pic>
        <p:nvPicPr>
          <p:cNvPr id="3078" name="Picture 6" descr="Gotham Health"/>
          <p:cNvPicPr>
            <a:picLocks noChangeAspect="1" noChangeArrowheads="1"/>
          </p:cNvPicPr>
          <p:nvPr/>
        </p:nvPicPr>
        <p:blipFill>
          <a:blip r:embed="rId18" cstate="print"/>
          <a:srcRect/>
          <a:stretch>
            <a:fillRect/>
          </a:stretch>
        </p:blipFill>
        <p:spPr bwMode="auto">
          <a:xfrm>
            <a:off x="3276600" y="5486400"/>
            <a:ext cx="4495800" cy="589450"/>
          </a:xfrm>
          <a:prstGeom prst="rect">
            <a:avLst/>
          </a:prstGeom>
          <a:noFill/>
        </p:spPr>
      </p:pic>
      <p:pic>
        <p:nvPicPr>
          <p:cNvPr id="30" name="Picture 29"/>
          <p:cNvPicPr>
            <a:picLocks noChangeAspect="1"/>
          </p:cNvPicPr>
          <p:nvPr/>
        </p:nvPicPr>
        <p:blipFill>
          <a:blip r:embed="rId19" cstate="screen">
            <a:extLst>
              <a:ext uri="{28A0092B-C50C-407E-A947-70E740481C1C}">
                <a14:useLocalDpi xmlns:a14="http://schemas.microsoft.com/office/drawing/2010/main" xmlns="" val="0"/>
              </a:ext>
            </a:extLst>
          </a:blip>
          <a:stretch>
            <a:fillRect/>
          </a:stretch>
        </p:blipFill>
        <p:spPr>
          <a:xfrm>
            <a:off x="609600" y="5257800"/>
            <a:ext cx="2149995" cy="69185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95400"/>
            <a:ext cx="7620000" cy="304800"/>
          </a:xfrm>
        </p:spPr>
        <p:txBody>
          <a:bodyPr/>
          <a:lstStyle/>
          <a:p>
            <a:r>
              <a:rPr lang="en-US" dirty="0" smtClean="0"/>
              <a:t>The Vision: a Healthy and Livable Mott Haven</a:t>
            </a:r>
            <a:endParaRPr lang="en-US" dirty="0"/>
          </a:p>
        </p:txBody>
      </p:sp>
      <p:pic>
        <p:nvPicPr>
          <p:cNvPr id="11" name="Content Placeholder 10" descr="wordcloud.png"/>
          <p:cNvPicPr>
            <a:picLocks noGrp="1" noChangeAspect="1"/>
          </p:cNvPicPr>
          <p:nvPr>
            <p:ph idx="1"/>
          </p:nvPr>
        </p:nvPicPr>
        <p:blipFill>
          <a:blip r:embed="rId3" cstate="print"/>
          <a:stretch>
            <a:fillRect/>
          </a:stretch>
        </p:blipFill>
        <p:spPr>
          <a:xfrm>
            <a:off x="0" y="1600201"/>
            <a:ext cx="5943600" cy="4457700"/>
          </a:xfrm>
        </p:spPr>
      </p:pic>
      <p:sp>
        <p:nvSpPr>
          <p:cNvPr id="4" name="Slide Number Placeholder 3"/>
          <p:cNvSpPr>
            <a:spLocks noGrp="1"/>
          </p:cNvSpPr>
          <p:nvPr>
            <p:ph type="sldNum" sz="quarter" idx="10"/>
          </p:nvPr>
        </p:nvSpPr>
        <p:spPr/>
        <p:txBody>
          <a:bodyPr/>
          <a:lstStyle/>
          <a:p>
            <a:pPr>
              <a:defRPr/>
            </a:pPr>
            <a:fld id="{29F68766-221B-4D81-8132-40602DF88C4C}" type="slidenum">
              <a:rPr lang="en-US" smtClean="0"/>
              <a:pPr>
                <a:defRPr/>
              </a:pPr>
              <a:t>4</a:t>
            </a:fld>
            <a:endParaRPr lang="en-US" sz="1400">
              <a:solidFill>
                <a:schemeClr val="tx1"/>
              </a:solidFill>
            </a:endParaRPr>
          </a:p>
        </p:txBody>
      </p:sp>
      <p:sp>
        <p:nvSpPr>
          <p:cNvPr id="5" name="Date Placeholder 4"/>
          <p:cNvSpPr>
            <a:spLocks noGrp="1"/>
          </p:cNvSpPr>
          <p:nvPr>
            <p:ph type="dt" sz="half" idx="11"/>
          </p:nvPr>
        </p:nvSpPr>
        <p:spPr/>
        <p:txBody>
          <a:bodyPr/>
          <a:lstStyle/>
          <a:p>
            <a:pPr>
              <a:defRPr/>
            </a:pPr>
            <a:fld id="{E145FA68-B0F1-4E44-ADBB-17CE7A6228BC}" type="datetime4">
              <a:rPr lang="en-US" smtClean="0"/>
              <a:pPr>
                <a:defRPr/>
              </a:pPr>
              <a:t>March 23, 2017</a:t>
            </a:fld>
            <a:endParaRPr lang="en-US"/>
          </a:p>
        </p:txBody>
      </p:sp>
      <p:sp>
        <p:nvSpPr>
          <p:cNvPr id="6" name="Footer Placeholder 5"/>
          <p:cNvSpPr>
            <a:spLocks noGrp="1"/>
          </p:cNvSpPr>
          <p:nvPr>
            <p:ph type="ftr" sz="quarter" idx="12"/>
          </p:nvPr>
        </p:nvSpPr>
        <p:spPr/>
        <p:txBody>
          <a:bodyPr/>
          <a:lstStyle/>
          <a:p>
            <a:pPr>
              <a:defRPr/>
            </a:pPr>
            <a:r>
              <a:rPr lang="en-US" dirty="0" smtClean="0"/>
              <a:t>BronxWorks</a:t>
            </a:r>
            <a:endParaRPr lang="en-US" dirty="0">
              <a:solidFill>
                <a:schemeClr val="tx1"/>
              </a:solidFill>
            </a:endParaRPr>
          </a:p>
        </p:txBody>
      </p:sp>
      <p:pic>
        <p:nvPicPr>
          <p:cNvPr id="1026" name="Picture 2" descr="\\cc-fs01\Programs\Operations\CC Kitchen\Staff\Kimberly Wong\OASCTF\Photos\2015-09-11 13.51.42.jpg"/>
          <p:cNvPicPr>
            <a:picLocks noChangeAspect="1" noChangeArrowheads="1"/>
          </p:cNvPicPr>
          <p:nvPr/>
        </p:nvPicPr>
        <p:blipFill>
          <a:blip r:embed="rId4" cstate="print"/>
          <a:srcRect l="32317" t="12195" r="21952"/>
          <a:stretch>
            <a:fillRect/>
          </a:stretch>
        </p:blipFill>
        <p:spPr bwMode="auto">
          <a:xfrm>
            <a:off x="6400800" y="3733800"/>
            <a:ext cx="1957917" cy="2819400"/>
          </a:xfrm>
          <a:prstGeom prst="rect">
            <a:avLst/>
          </a:prstGeom>
          <a:noFill/>
        </p:spPr>
      </p:pic>
      <p:pic>
        <p:nvPicPr>
          <p:cNvPr id="1028" name="Picture 4" descr="https://scontent-lga3-1.xx.fbcdn.net/hphotos-xpt1/t31.0-8/12238194_10104011663885243_1047199855033813844_o.jpg"/>
          <p:cNvPicPr>
            <a:picLocks noChangeAspect="1" noChangeArrowheads="1"/>
          </p:cNvPicPr>
          <p:nvPr/>
        </p:nvPicPr>
        <p:blipFill>
          <a:blip r:embed="rId5" cstate="print"/>
          <a:srcRect l="4545" b="6061"/>
          <a:stretch>
            <a:fillRect/>
          </a:stretch>
        </p:blipFill>
        <p:spPr bwMode="auto">
          <a:xfrm>
            <a:off x="5791200" y="1752600"/>
            <a:ext cx="3048000" cy="2249714"/>
          </a:xfrm>
          <a:prstGeom prst="rect">
            <a:avLst/>
          </a:prstGeom>
          <a:noFill/>
        </p:spPr>
      </p:pic>
      <p:pic>
        <p:nvPicPr>
          <p:cNvPr id="9" name="Picture 3" descr="\\cc-fs01\Programs\Healthy Livable Mott Haven\HLMH Branding\BronxWorks-MottHaven-Logo-Color_NoTag\BronxWorks-MottHaven-Logo-Color_NoTag.jpg"/>
          <p:cNvPicPr>
            <a:picLocks noChangeAspect="1" noChangeArrowheads="1"/>
          </p:cNvPicPr>
          <p:nvPr/>
        </p:nvPicPr>
        <p:blipFill>
          <a:blip r:embed="rId6" cstate="print"/>
          <a:srcRect l="6975" t="9490" r="5814" b="9847"/>
          <a:stretch>
            <a:fillRect/>
          </a:stretch>
        </p:blipFill>
        <p:spPr bwMode="auto">
          <a:xfrm>
            <a:off x="6858000" y="0"/>
            <a:ext cx="2286000" cy="1295400"/>
          </a:xfrm>
          <a:prstGeom prst="rect">
            <a:avLst/>
          </a:prstGeom>
          <a:noFill/>
        </p:spPr>
      </p:pic>
    </p:spTree>
    <p:extLst>
      <p:ext uri="{BB962C8B-B14F-4D97-AF65-F5344CB8AC3E}">
        <p14:creationId xmlns:p14="http://schemas.microsoft.com/office/powerpoint/2010/main" xmlns="" val="1101809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t>
            </a:r>
            <a:r>
              <a:rPr lang="en-US" dirty="0" smtClean="0"/>
              <a:t>Goals</a:t>
            </a:r>
            <a:endParaRPr lang="en-US" dirty="0"/>
          </a:p>
        </p:txBody>
      </p:sp>
      <p:sp>
        <p:nvSpPr>
          <p:cNvPr id="3" name="Content Placeholder 2"/>
          <p:cNvSpPr>
            <a:spLocks noGrp="1"/>
          </p:cNvSpPr>
          <p:nvPr>
            <p:ph idx="1"/>
          </p:nvPr>
        </p:nvSpPr>
        <p:spPr/>
        <p:txBody>
          <a:bodyPr/>
          <a:lstStyle/>
          <a:p>
            <a:pPr marL="342900" indent="-342900">
              <a:buFont typeface="+mj-lt"/>
              <a:buAutoNum type="arabicPeriod"/>
            </a:pPr>
            <a:r>
              <a:rPr lang="en-US" dirty="0" smtClean="0"/>
              <a:t>Increase access to healthy food options and opportunities for active living</a:t>
            </a:r>
          </a:p>
          <a:p>
            <a:pPr marL="342900" indent="-342900">
              <a:buFont typeface="+mj-lt"/>
              <a:buAutoNum type="arabicPeriod"/>
            </a:pPr>
            <a:r>
              <a:rPr lang="en-US" dirty="0" smtClean="0"/>
              <a:t>Increase knowledge, awareness, and utilization of healthy food options and opportunities for active living</a:t>
            </a:r>
          </a:p>
          <a:p>
            <a:pPr marL="342900" indent="-342900">
              <a:buFont typeface="+mj-lt"/>
              <a:buAutoNum type="arabicPeriod"/>
            </a:pPr>
            <a:r>
              <a:rPr lang="en-US" dirty="0" smtClean="0"/>
              <a:t>Strengthen community capacity to collaboratively promote healthy eating and physical activity</a:t>
            </a:r>
            <a:endParaRPr lang="en-US" dirty="0"/>
          </a:p>
        </p:txBody>
      </p:sp>
      <p:sp>
        <p:nvSpPr>
          <p:cNvPr id="4" name="Slide Number Placeholder 3"/>
          <p:cNvSpPr>
            <a:spLocks noGrp="1"/>
          </p:cNvSpPr>
          <p:nvPr>
            <p:ph type="sldNum" sz="quarter" idx="10"/>
          </p:nvPr>
        </p:nvSpPr>
        <p:spPr/>
        <p:txBody>
          <a:bodyPr/>
          <a:lstStyle/>
          <a:p>
            <a:pPr>
              <a:defRPr/>
            </a:pPr>
            <a:fld id="{29F68766-221B-4D81-8132-40602DF88C4C}" type="slidenum">
              <a:rPr lang="en-US" smtClean="0"/>
              <a:pPr>
                <a:defRPr/>
              </a:pPr>
              <a:t>5</a:t>
            </a:fld>
            <a:endParaRPr lang="en-US" sz="1400">
              <a:solidFill>
                <a:schemeClr val="tx1"/>
              </a:solidFill>
            </a:endParaRPr>
          </a:p>
        </p:txBody>
      </p:sp>
      <p:sp>
        <p:nvSpPr>
          <p:cNvPr id="5" name="Date Placeholder 4"/>
          <p:cNvSpPr>
            <a:spLocks noGrp="1"/>
          </p:cNvSpPr>
          <p:nvPr>
            <p:ph type="dt" sz="half" idx="11"/>
          </p:nvPr>
        </p:nvSpPr>
        <p:spPr/>
        <p:txBody>
          <a:bodyPr/>
          <a:lstStyle/>
          <a:p>
            <a:pPr>
              <a:defRPr/>
            </a:pPr>
            <a:fld id="{E145FA68-B0F1-4E44-ADBB-17CE7A6228BC}" type="datetime4">
              <a:rPr lang="en-US" smtClean="0"/>
              <a:pPr>
                <a:defRPr/>
              </a:pPr>
              <a:t>March 23, 2017</a:t>
            </a:fld>
            <a:endParaRPr lang="en-US"/>
          </a:p>
        </p:txBody>
      </p:sp>
      <p:sp>
        <p:nvSpPr>
          <p:cNvPr id="6" name="Footer Placeholder 5"/>
          <p:cNvSpPr>
            <a:spLocks noGrp="1"/>
          </p:cNvSpPr>
          <p:nvPr>
            <p:ph type="ftr" sz="quarter" idx="12"/>
          </p:nvPr>
        </p:nvSpPr>
        <p:spPr/>
        <p:txBody>
          <a:bodyPr/>
          <a:lstStyle/>
          <a:p>
            <a:pPr>
              <a:defRPr/>
            </a:pPr>
            <a:r>
              <a:rPr lang="en-US" smtClean="0"/>
              <a:t>BronxWorks</a:t>
            </a:r>
            <a:endParaRPr lang="en-US">
              <a:solidFill>
                <a:schemeClr val="tx1"/>
              </a:solidFill>
            </a:endParaRPr>
          </a:p>
        </p:txBody>
      </p:sp>
      <p:pic>
        <p:nvPicPr>
          <p:cNvPr id="1026" name="Picture 2" descr="\\cc-fs01\Programs\Healthy Livable Mott Haven\Shape Up NYC\Photos\20160328_181330.jpg"/>
          <p:cNvPicPr>
            <a:picLocks noChangeAspect="1" noChangeArrowheads="1"/>
          </p:cNvPicPr>
          <p:nvPr/>
        </p:nvPicPr>
        <p:blipFill>
          <a:blip r:embed="rId3" cstate="print"/>
          <a:srcRect l="10000" t="30740" b="10000"/>
          <a:stretch>
            <a:fillRect/>
          </a:stretch>
        </p:blipFill>
        <p:spPr bwMode="auto">
          <a:xfrm>
            <a:off x="0" y="3810000"/>
            <a:ext cx="8229600" cy="3048000"/>
          </a:xfrm>
          <a:prstGeom prst="rect">
            <a:avLst/>
          </a:prstGeom>
          <a:noFill/>
        </p:spPr>
      </p:pic>
      <p:pic>
        <p:nvPicPr>
          <p:cNvPr id="7" name="Picture 3" descr="C:\Users\kwong\Pictures\The Heights Farmers Market\The Heights Farmers Market\9470455038_44f0b9cc54_b.jpg"/>
          <p:cNvPicPr>
            <a:picLocks noChangeAspect="1" noChangeArrowheads="1"/>
          </p:cNvPicPr>
          <p:nvPr/>
        </p:nvPicPr>
        <p:blipFill>
          <a:blip r:embed="rId4" cstate="print"/>
          <a:srcRect l="3032" r="18142" b="9091"/>
          <a:stretch>
            <a:fillRect/>
          </a:stretch>
        </p:blipFill>
        <p:spPr bwMode="auto">
          <a:xfrm>
            <a:off x="5181600" y="3810000"/>
            <a:ext cx="3962400" cy="3048000"/>
          </a:xfrm>
          <a:prstGeom prst="rect">
            <a:avLst/>
          </a:prstGeom>
          <a:noFill/>
        </p:spPr>
      </p:pic>
      <p:pic>
        <p:nvPicPr>
          <p:cNvPr id="9" name="Picture 3" descr="\\cc-fs01\Programs\Healthy Livable Mott Haven\HLMH Branding\BronxWorks-MottHaven-Logo-Color_NoTag\BronxWorks-MottHaven-Logo-Color_NoTag.jpg"/>
          <p:cNvPicPr>
            <a:picLocks noChangeAspect="1" noChangeArrowheads="1"/>
          </p:cNvPicPr>
          <p:nvPr/>
        </p:nvPicPr>
        <p:blipFill>
          <a:blip r:embed="rId5" cstate="print"/>
          <a:srcRect l="6975" t="9490" r="5814" b="9847"/>
          <a:stretch>
            <a:fillRect/>
          </a:stretch>
        </p:blipFill>
        <p:spPr bwMode="auto">
          <a:xfrm>
            <a:off x="6858000" y="0"/>
            <a:ext cx="2286000" cy="1295400"/>
          </a:xfrm>
          <a:prstGeom prst="rect">
            <a:avLst/>
          </a:prstGeom>
          <a:noFill/>
        </p:spPr>
      </p:pic>
    </p:spTree>
    <p:extLst>
      <p:ext uri="{BB962C8B-B14F-4D97-AF65-F5344CB8AC3E}">
        <p14:creationId xmlns="" xmlns:p14="http://schemas.microsoft.com/office/powerpoint/2010/main" val="4037983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2286000" y="1676400"/>
            <a:ext cx="4648200" cy="4038600"/>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ＭＳ Ｐゴシック" pitchFamily="16" charset="-128"/>
            </a:endParaRPr>
          </a:p>
        </p:txBody>
      </p:sp>
      <p:sp>
        <p:nvSpPr>
          <p:cNvPr id="7" name="Title 6"/>
          <p:cNvSpPr>
            <a:spLocks noGrp="1"/>
          </p:cNvSpPr>
          <p:nvPr>
            <p:ph type="title"/>
          </p:nvPr>
        </p:nvSpPr>
        <p:spPr/>
        <p:txBody>
          <a:bodyPr/>
          <a:lstStyle/>
          <a:p>
            <a:r>
              <a:rPr lang="en-US" dirty="0" smtClean="0"/>
              <a:t>Program Strategies</a:t>
            </a:r>
            <a:endParaRPr lang="en-US" dirty="0"/>
          </a:p>
        </p:txBody>
      </p:sp>
      <p:sp>
        <p:nvSpPr>
          <p:cNvPr id="3" name="Content Placeholder 2"/>
          <p:cNvSpPr>
            <a:spLocks noGrp="1"/>
          </p:cNvSpPr>
          <p:nvPr>
            <p:ph sz="half" idx="1"/>
          </p:nvPr>
        </p:nvSpPr>
        <p:spPr>
          <a:xfrm>
            <a:off x="1600200" y="2819400"/>
            <a:ext cx="2514600" cy="1752600"/>
          </a:xfrm>
        </p:spPr>
        <p:style>
          <a:lnRef idx="2">
            <a:schemeClr val="accent1"/>
          </a:lnRef>
          <a:fillRef idx="1">
            <a:schemeClr val="lt1"/>
          </a:fillRef>
          <a:effectRef idx="0">
            <a:schemeClr val="accent1"/>
          </a:effectRef>
          <a:fontRef idx="minor">
            <a:schemeClr val="dk1"/>
          </a:fontRef>
        </p:style>
        <p:txBody>
          <a:bodyPr/>
          <a:lstStyle/>
          <a:p>
            <a:pPr>
              <a:buNone/>
            </a:pPr>
            <a:r>
              <a:rPr lang="en-US" sz="1800" b="1" dirty="0" smtClean="0"/>
              <a:t>Healthy Eating</a:t>
            </a:r>
          </a:p>
          <a:p>
            <a:r>
              <a:rPr lang="en-US" sz="1800" dirty="0" smtClean="0"/>
              <a:t>Shop Healthy</a:t>
            </a:r>
          </a:p>
          <a:p>
            <a:r>
              <a:rPr lang="en-US" sz="1800" dirty="0" smtClean="0"/>
              <a:t>Community Food Tours</a:t>
            </a:r>
          </a:p>
          <a:p>
            <a:r>
              <a:rPr lang="en-US" sz="1800" dirty="0" smtClean="0"/>
              <a:t>Nutrition Education</a:t>
            </a:r>
            <a:endParaRPr lang="en-US" sz="1800" dirty="0"/>
          </a:p>
        </p:txBody>
      </p:sp>
      <p:sp>
        <p:nvSpPr>
          <p:cNvPr id="8" name="Content Placeholder 7"/>
          <p:cNvSpPr>
            <a:spLocks noGrp="1"/>
          </p:cNvSpPr>
          <p:nvPr>
            <p:ph sz="half" idx="2"/>
          </p:nvPr>
        </p:nvSpPr>
        <p:spPr>
          <a:xfrm>
            <a:off x="5029200" y="2819400"/>
            <a:ext cx="2514600" cy="1752600"/>
          </a:xfrm>
        </p:spPr>
        <p:style>
          <a:lnRef idx="2">
            <a:schemeClr val="accent1"/>
          </a:lnRef>
          <a:fillRef idx="1">
            <a:schemeClr val="lt1"/>
          </a:fillRef>
          <a:effectRef idx="0">
            <a:schemeClr val="accent1"/>
          </a:effectRef>
          <a:fontRef idx="minor">
            <a:schemeClr val="dk1"/>
          </a:fontRef>
        </p:style>
        <p:txBody>
          <a:bodyPr/>
          <a:lstStyle/>
          <a:p>
            <a:pPr>
              <a:buNone/>
            </a:pPr>
            <a:r>
              <a:rPr lang="en-US" sz="1800" b="1" dirty="0" smtClean="0"/>
              <a:t>Active Living</a:t>
            </a:r>
          </a:p>
          <a:p>
            <a:r>
              <a:rPr lang="en-US" sz="1800" dirty="0" smtClean="0"/>
              <a:t>Park Stewardship</a:t>
            </a:r>
          </a:p>
          <a:p>
            <a:r>
              <a:rPr lang="en-US" sz="1800" dirty="0" smtClean="0"/>
              <a:t>Fitness programming</a:t>
            </a:r>
          </a:p>
        </p:txBody>
      </p:sp>
      <p:sp>
        <p:nvSpPr>
          <p:cNvPr id="4" name="Slide Number Placeholder 3"/>
          <p:cNvSpPr>
            <a:spLocks noGrp="1"/>
          </p:cNvSpPr>
          <p:nvPr>
            <p:ph type="sldNum" sz="quarter" idx="10"/>
          </p:nvPr>
        </p:nvSpPr>
        <p:spPr/>
        <p:txBody>
          <a:bodyPr/>
          <a:lstStyle/>
          <a:p>
            <a:pPr>
              <a:defRPr/>
            </a:pPr>
            <a:fld id="{29F68766-221B-4D81-8132-40602DF88C4C}" type="slidenum">
              <a:rPr lang="en-US" smtClean="0"/>
              <a:pPr>
                <a:defRPr/>
              </a:pPr>
              <a:t>6</a:t>
            </a:fld>
            <a:endParaRPr lang="en-US" sz="1400">
              <a:solidFill>
                <a:schemeClr val="tx1"/>
              </a:solidFill>
            </a:endParaRPr>
          </a:p>
        </p:txBody>
      </p:sp>
      <p:sp>
        <p:nvSpPr>
          <p:cNvPr id="5" name="Date Placeholder 4"/>
          <p:cNvSpPr>
            <a:spLocks noGrp="1"/>
          </p:cNvSpPr>
          <p:nvPr>
            <p:ph type="dt" sz="half" idx="11"/>
          </p:nvPr>
        </p:nvSpPr>
        <p:spPr/>
        <p:txBody>
          <a:bodyPr/>
          <a:lstStyle/>
          <a:p>
            <a:pPr>
              <a:defRPr/>
            </a:pPr>
            <a:fld id="{E145FA68-B0F1-4E44-ADBB-17CE7A6228BC}" type="datetime4">
              <a:rPr lang="en-US" smtClean="0"/>
              <a:pPr>
                <a:defRPr/>
              </a:pPr>
              <a:t>March 23, 2017</a:t>
            </a:fld>
            <a:endParaRPr lang="en-US"/>
          </a:p>
        </p:txBody>
      </p:sp>
      <p:sp>
        <p:nvSpPr>
          <p:cNvPr id="6" name="Footer Placeholder 5"/>
          <p:cNvSpPr>
            <a:spLocks noGrp="1"/>
          </p:cNvSpPr>
          <p:nvPr>
            <p:ph type="ftr" sz="quarter" idx="12"/>
          </p:nvPr>
        </p:nvSpPr>
        <p:spPr/>
        <p:txBody>
          <a:bodyPr/>
          <a:lstStyle/>
          <a:p>
            <a:pPr>
              <a:defRPr/>
            </a:pPr>
            <a:r>
              <a:rPr lang="en-US" smtClean="0"/>
              <a:t>BronxWorks</a:t>
            </a:r>
            <a:endParaRPr lang="en-US">
              <a:solidFill>
                <a:schemeClr val="tx1"/>
              </a:solidFill>
            </a:endParaRPr>
          </a:p>
        </p:txBody>
      </p:sp>
      <p:sp>
        <p:nvSpPr>
          <p:cNvPr id="12" name="TextBox 11"/>
          <p:cNvSpPr txBox="1"/>
          <p:nvPr/>
        </p:nvSpPr>
        <p:spPr>
          <a:xfrm>
            <a:off x="3352800" y="2057402"/>
            <a:ext cx="2590800" cy="584775"/>
          </a:xfrm>
          <a:prstGeom prst="rect">
            <a:avLst/>
          </a:prstGeom>
          <a:noFill/>
        </p:spPr>
        <p:txBody>
          <a:bodyPr wrap="square" rtlCol="0">
            <a:spAutoFit/>
          </a:bodyPr>
          <a:lstStyle/>
          <a:p>
            <a:pPr algn="ctr"/>
            <a:r>
              <a:rPr lang="en-US" sz="1600" b="1" dirty="0" smtClean="0"/>
              <a:t>Collaboration and Community mobilization</a:t>
            </a:r>
            <a:endParaRPr lang="en-US" sz="1600" b="1" dirty="0"/>
          </a:p>
        </p:txBody>
      </p:sp>
      <p:sp>
        <p:nvSpPr>
          <p:cNvPr id="14" name="TextBox 13"/>
          <p:cNvSpPr txBox="1"/>
          <p:nvPr/>
        </p:nvSpPr>
        <p:spPr>
          <a:xfrm>
            <a:off x="3276600" y="5029201"/>
            <a:ext cx="2590800" cy="584775"/>
          </a:xfrm>
          <a:prstGeom prst="rect">
            <a:avLst/>
          </a:prstGeom>
          <a:noFill/>
        </p:spPr>
        <p:txBody>
          <a:bodyPr wrap="square" rtlCol="0">
            <a:spAutoFit/>
          </a:bodyPr>
          <a:lstStyle/>
          <a:p>
            <a:pPr algn="ctr"/>
            <a:r>
              <a:rPr lang="en-US" sz="1600" b="1" dirty="0" smtClean="0"/>
              <a:t>Activation of Open Spaces </a:t>
            </a:r>
            <a:endParaRPr lang="en-US" sz="1400" b="1" dirty="0" smtClean="0"/>
          </a:p>
        </p:txBody>
      </p:sp>
      <p:pic>
        <p:nvPicPr>
          <p:cNvPr id="10241" name="Picture 1" descr="\\cc-fs01\Programs\Healthy Livable Mott Haven\Photos\20151026_Its My Park Day\IMG_8368.JPG"/>
          <p:cNvPicPr>
            <a:picLocks noChangeAspect="1" noChangeArrowheads="1"/>
          </p:cNvPicPr>
          <p:nvPr/>
        </p:nvPicPr>
        <p:blipFill>
          <a:blip r:embed="rId3" cstate="print"/>
          <a:srcRect/>
          <a:stretch>
            <a:fillRect/>
          </a:stretch>
        </p:blipFill>
        <p:spPr bwMode="auto">
          <a:xfrm>
            <a:off x="6096000" y="4648200"/>
            <a:ext cx="2768600" cy="2076451"/>
          </a:xfrm>
          <a:prstGeom prst="rect">
            <a:avLst/>
          </a:prstGeom>
          <a:noFill/>
        </p:spPr>
      </p:pic>
      <p:pic>
        <p:nvPicPr>
          <p:cNvPr id="10242" name="Picture 2" descr="C:\Users\kwong\Pictures\Farmers Market Tour\037.JPG"/>
          <p:cNvPicPr>
            <a:picLocks noChangeArrowheads="1"/>
          </p:cNvPicPr>
          <p:nvPr/>
        </p:nvPicPr>
        <p:blipFill>
          <a:blip r:embed="rId4" cstate="print"/>
          <a:srcRect/>
          <a:stretch>
            <a:fillRect/>
          </a:stretch>
        </p:blipFill>
        <p:spPr bwMode="auto">
          <a:xfrm>
            <a:off x="304800" y="4800600"/>
            <a:ext cx="2743200" cy="1905000"/>
          </a:xfrm>
          <a:prstGeom prst="rect">
            <a:avLst/>
          </a:prstGeom>
          <a:noFill/>
        </p:spPr>
      </p:pic>
      <p:sp>
        <p:nvSpPr>
          <p:cNvPr id="17" name="TextBox 16"/>
          <p:cNvSpPr txBox="1"/>
          <p:nvPr/>
        </p:nvSpPr>
        <p:spPr>
          <a:xfrm>
            <a:off x="3276600" y="4572000"/>
            <a:ext cx="2590800" cy="338554"/>
          </a:xfrm>
          <a:prstGeom prst="rect">
            <a:avLst/>
          </a:prstGeom>
          <a:noFill/>
        </p:spPr>
        <p:txBody>
          <a:bodyPr wrap="square" rtlCol="0">
            <a:spAutoFit/>
          </a:bodyPr>
          <a:lstStyle/>
          <a:p>
            <a:pPr algn="ctr"/>
            <a:r>
              <a:rPr lang="en-US" sz="1600" b="1" dirty="0" smtClean="0"/>
              <a:t>Arts and Culture</a:t>
            </a:r>
            <a:endParaRPr lang="en-US" sz="1600" b="1" dirty="0"/>
          </a:p>
        </p:txBody>
      </p:sp>
      <p:pic>
        <p:nvPicPr>
          <p:cNvPr id="15" name="Picture 3" descr="\\cc-fs01\Programs\Healthy Livable Mott Haven\HLMH Branding\BronxWorks-MottHaven-Logo-Color_NoTag\BronxWorks-MottHaven-Logo-Color_NoTag.jpg"/>
          <p:cNvPicPr>
            <a:picLocks noChangeAspect="1" noChangeArrowheads="1"/>
          </p:cNvPicPr>
          <p:nvPr/>
        </p:nvPicPr>
        <p:blipFill>
          <a:blip r:embed="rId5" cstate="print"/>
          <a:srcRect l="6975" t="9490" r="5814" b="9847"/>
          <a:stretch>
            <a:fillRect/>
          </a:stretch>
        </p:blipFill>
        <p:spPr bwMode="auto">
          <a:xfrm>
            <a:off x="6858000" y="0"/>
            <a:ext cx="2286000" cy="1295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Top Accomplishments – St. Mary’s Park</a:t>
            </a:r>
            <a:endParaRPr lang="en-US" dirty="0"/>
          </a:p>
        </p:txBody>
      </p:sp>
      <p:sp>
        <p:nvSpPr>
          <p:cNvPr id="14" name="Content Placeholder 13"/>
          <p:cNvSpPr>
            <a:spLocks noGrp="1"/>
          </p:cNvSpPr>
          <p:nvPr>
            <p:ph idx="1"/>
          </p:nvPr>
        </p:nvSpPr>
        <p:spPr>
          <a:xfrm>
            <a:off x="1066800" y="2133600"/>
            <a:ext cx="3886200" cy="3886200"/>
          </a:xfrm>
        </p:spPr>
        <p:txBody>
          <a:bodyPr/>
          <a:lstStyle/>
          <a:p>
            <a:r>
              <a:rPr lang="en-US" dirty="0" smtClean="0"/>
              <a:t>Founded the St. Mary’s Park Workgroup in late 2015 made up of over 20 community partners</a:t>
            </a:r>
          </a:p>
          <a:p>
            <a:r>
              <a:rPr lang="en-US" dirty="0" smtClean="0"/>
              <a:t>Activated St. Mary’s through the Second Saturdays event series bringing in 955 participants into the park </a:t>
            </a:r>
          </a:p>
          <a:p>
            <a:r>
              <a:rPr lang="en-US" dirty="0" smtClean="0"/>
              <a:t>Anchor Parks - $30 million in capital improvements</a:t>
            </a:r>
          </a:p>
          <a:p>
            <a:r>
              <a:rPr lang="en-US" dirty="0" smtClean="0"/>
              <a:t>2016 Golden Trowel Award to BronxWorks and HLMH</a:t>
            </a:r>
            <a:endParaRPr lang="en-US" dirty="0"/>
          </a:p>
        </p:txBody>
      </p:sp>
      <p:sp>
        <p:nvSpPr>
          <p:cNvPr id="8196" name="Slide Number Placeholder 4"/>
          <p:cNvSpPr>
            <a:spLocks noGrp="1"/>
          </p:cNvSpPr>
          <p:nvPr>
            <p:ph type="sldNum" sz="quarter" idx="10"/>
          </p:nvPr>
        </p:nvSpPr>
        <p:spPr>
          <a:noFill/>
        </p:spPr>
        <p:txBody>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fld id="{B3322E49-09F0-4C95-95A9-4442E3CDB9C1}" type="slidenum">
              <a:rPr lang="en-US" altLang="en-US" smtClean="0">
                <a:solidFill>
                  <a:srgbClr val="00AEEF"/>
                </a:solidFill>
              </a:rPr>
              <a:pPr/>
              <a:t>7</a:t>
            </a:fld>
            <a:endParaRPr lang="en-US" altLang="en-US" sz="1400" smtClean="0"/>
          </a:p>
        </p:txBody>
      </p:sp>
      <p:sp>
        <p:nvSpPr>
          <p:cNvPr id="8197" name="Date Placeholder 5"/>
          <p:cNvSpPr>
            <a:spLocks noGrp="1"/>
          </p:cNvSpPr>
          <p:nvPr>
            <p:ph type="dt" sz="half" idx="11"/>
          </p:nvPr>
        </p:nvSpPr>
        <p:spPr>
          <a:noFill/>
        </p:spPr>
        <p:txBody>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fld id="{1508D1E9-CFBC-4912-AE66-61129937787D}" type="datetime4">
              <a:rPr lang="en-US" altLang="en-US" smtClean="0"/>
              <a:pPr/>
              <a:t>March 24, 2017</a:t>
            </a:fld>
            <a:endParaRPr lang="en-US" altLang="en-US" smtClean="0"/>
          </a:p>
        </p:txBody>
      </p:sp>
      <p:sp>
        <p:nvSpPr>
          <p:cNvPr id="8198" name="Footer Placeholder 6"/>
          <p:cNvSpPr>
            <a:spLocks noGrp="1"/>
          </p:cNvSpPr>
          <p:nvPr>
            <p:ph type="ftr" sz="quarter" idx="12"/>
          </p:nvPr>
        </p:nvSpPr>
        <p:spPr>
          <a:noFill/>
        </p:spPr>
        <p:txBody>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r>
              <a:rPr lang="en-US" altLang="en-US" dirty="0" smtClean="0">
                <a:solidFill>
                  <a:srgbClr val="0055A4"/>
                </a:solidFill>
              </a:rPr>
              <a:t>BronxWorks</a:t>
            </a:r>
            <a:endParaRPr lang="en-US" altLang="en-US" dirty="0" smtClean="0"/>
          </a:p>
        </p:txBody>
      </p:sp>
      <p:pic>
        <p:nvPicPr>
          <p:cNvPr id="9" name="Picture 3" descr="\\cc-fs01\Programs\Healthy Livable Mott Haven\HLMH Branding\BronxWorks-MottHaven-Logo-Color_NoTag\BronxWorks-MottHaven-Logo-Color_NoTag.jpg"/>
          <p:cNvPicPr>
            <a:picLocks noChangeAspect="1" noChangeArrowheads="1"/>
          </p:cNvPicPr>
          <p:nvPr/>
        </p:nvPicPr>
        <p:blipFill>
          <a:blip r:embed="rId3" cstate="print"/>
          <a:srcRect l="6975" t="9490" r="5814" b="9847"/>
          <a:stretch>
            <a:fillRect/>
          </a:stretch>
        </p:blipFill>
        <p:spPr bwMode="auto">
          <a:xfrm>
            <a:off x="6858000" y="0"/>
            <a:ext cx="2286000" cy="1295400"/>
          </a:xfrm>
          <a:prstGeom prst="rect">
            <a:avLst/>
          </a:prstGeom>
          <a:noFill/>
        </p:spPr>
      </p:pic>
      <p:pic>
        <p:nvPicPr>
          <p:cNvPr id="16385" name="Picture 1" descr="\\cc-fs01\Programs\Healthy Livable Mott Haven\Photos\P4P Award photo.jpg"/>
          <p:cNvPicPr>
            <a:picLocks noChangeAspect="1" noChangeArrowheads="1"/>
          </p:cNvPicPr>
          <p:nvPr/>
        </p:nvPicPr>
        <p:blipFill>
          <a:blip r:embed="rId4" cstate="print"/>
          <a:srcRect/>
          <a:stretch>
            <a:fillRect/>
          </a:stretch>
        </p:blipFill>
        <p:spPr bwMode="auto">
          <a:xfrm>
            <a:off x="5410200" y="3886200"/>
            <a:ext cx="3276600" cy="2180668"/>
          </a:xfrm>
          <a:prstGeom prst="rect">
            <a:avLst/>
          </a:prstGeom>
          <a:noFill/>
        </p:spPr>
      </p:pic>
      <p:pic>
        <p:nvPicPr>
          <p:cNvPr id="16" name="Picture 2" descr="\\cc-fs01\Programs\Healthy Livable Mott Haven\Photos\July Second Saturdays\16-07-09_SecondSaturday_StMarysPark-3.jpg"/>
          <p:cNvPicPr>
            <a:picLocks noChangeAspect="1" noChangeArrowheads="1"/>
          </p:cNvPicPr>
          <p:nvPr/>
        </p:nvPicPr>
        <p:blipFill>
          <a:blip r:embed="rId5" cstate="print"/>
          <a:srcRect/>
          <a:stretch>
            <a:fillRect/>
          </a:stretch>
        </p:blipFill>
        <p:spPr bwMode="auto">
          <a:xfrm>
            <a:off x="5410200" y="1752600"/>
            <a:ext cx="3284304" cy="2057400"/>
          </a:xfrm>
          <a:prstGeom prst="rect">
            <a:avLst/>
          </a:prstGeom>
          <a:noFill/>
        </p:spPr>
      </p:pic>
    </p:spTree>
    <p:extLst>
      <p:ext uri="{BB962C8B-B14F-4D97-AF65-F5344CB8AC3E}">
        <p14:creationId xmlns:p14="http://schemas.microsoft.com/office/powerpoint/2010/main" xmlns="" val="4195803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Accomplishments – Shop Healthy!</a:t>
            </a:r>
            <a:endParaRPr lang="en-US" dirty="0"/>
          </a:p>
        </p:txBody>
      </p:sp>
      <p:sp>
        <p:nvSpPr>
          <p:cNvPr id="4" name="Slide Number Placeholder 3"/>
          <p:cNvSpPr>
            <a:spLocks noGrp="1"/>
          </p:cNvSpPr>
          <p:nvPr>
            <p:ph type="sldNum" sz="quarter" idx="10"/>
          </p:nvPr>
        </p:nvSpPr>
        <p:spPr/>
        <p:txBody>
          <a:bodyPr/>
          <a:lstStyle/>
          <a:p>
            <a:pPr>
              <a:defRPr/>
            </a:pPr>
            <a:fld id="{29F68766-221B-4D81-8132-40602DF88C4C}" type="slidenum">
              <a:rPr lang="en-US" smtClean="0"/>
              <a:pPr>
                <a:defRPr/>
              </a:pPr>
              <a:t>8</a:t>
            </a:fld>
            <a:endParaRPr lang="en-US" sz="1400">
              <a:solidFill>
                <a:schemeClr val="tx1"/>
              </a:solidFill>
            </a:endParaRPr>
          </a:p>
        </p:txBody>
      </p:sp>
      <p:sp>
        <p:nvSpPr>
          <p:cNvPr id="5" name="Date Placeholder 4"/>
          <p:cNvSpPr>
            <a:spLocks noGrp="1"/>
          </p:cNvSpPr>
          <p:nvPr>
            <p:ph type="dt" sz="half" idx="11"/>
          </p:nvPr>
        </p:nvSpPr>
        <p:spPr/>
        <p:txBody>
          <a:bodyPr/>
          <a:lstStyle/>
          <a:p>
            <a:pPr>
              <a:defRPr/>
            </a:pPr>
            <a:fld id="{E145FA68-B0F1-4E44-ADBB-17CE7A6228BC}" type="datetime4">
              <a:rPr lang="en-US" smtClean="0"/>
              <a:pPr>
                <a:defRPr/>
              </a:pPr>
              <a:t>March 24, 2017</a:t>
            </a:fld>
            <a:endParaRPr lang="en-US"/>
          </a:p>
        </p:txBody>
      </p:sp>
      <p:sp>
        <p:nvSpPr>
          <p:cNvPr id="6" name="Footer Placeholder 5"/>
          <p:cNvSpPr>
            <a:spLocks noGrp="1"/>
          </p:cNvSpPr>
          <p:nvPr>
            <p:ph type="ftr" sz="quarter" idx="12"/>
          </p:nvPr>
        </p:nvSpPr>
        <p:spPr/>
        <p:txBody>
          <a:bodyPr/>
          <a:lstStyle/>
          <a:p>
            <a:pPr>
              <a:defRPr/>
            </a:pPr>
            <a:r>
              <a:rPr lang="en-US" smtClean="0"/>
              <a:t>BronxWorks</a:t>
            </a:r>
            <a:endParaRPr lang="en-US">
              <a:solidFill>
                <a:schemeClr val="tx1"/>
              </a:solidFill>
            </a:endParaRPr>
          </a:p>
        </p:txBody>
      </p:sp>
      <p:pic>
        <p:nvPicPr>
          <p:cNvPr id="10" name="Picture 3" descr="\\cc-fs01\Programs\Healthy Livable Mott Haven\HLMH Branding\BronxWorks-MottHaven-Logo-Color_NoTag\BronxWorks-MottHaven-Logo-Color_NoTag.jpg"/>
          <p:cNvPicPr>
            <a:picLocks noChangeAspect="1" noChangeArrowheads="1"/>
          </p:cNvPicPr>
          <p:nvPr/>
        </p:nvPicPr>
        <p:blipFill>
          <a:blip r:embed="rId3" cstate="print"/>
          <a:srcRect l="6975" t="9490" r="5814" b="9847"/>
          <a:stretch>
            <a:fillRect/>
          </a:stretch>
        </p:blipFill>
        <p:spPr bwMode="auto">
          <a:xfrm>
            <a:off x="6858000" y="0"/>
            <a:ext cx="2286000" cy="1295400"/>
          </a:xfrm>
          <a:prstGeom prst="rect">
            <a:avLst/>
          </a:prstGeom>
          <a:noFill/>
        </p:spPr>
      </p:pic>
      <p:sp>
        <p:nvSpPr>
          <p:cNvPr id="11" name="Content Placeholder 10"/>
          <p:cNvSpPr>
            <a:spLocks noGrp="1"/>
          </p:cNvSpPr>
          <p:nvPr>
            <p:ph idx="1"/>
          </p:nvPr>
        </p:nvSpPr>
        <p:spPr>
          <a:xfrm>
            <a:off x="1066800" y="2133600"/>
            <a:ext cx="3276600" cy="3886200"/>
          </a:xfrm>
        </p:spPr>
        <p:txBody>
          <a:bodyPr/>
          <a:lstStyle/>
          <a:p>
            <a:r>
              <a:rPr lang="en-US" dirty="0" smtClean="0"/>
              <a:t>BronxWorks Shop Healthy Team adopted 3 partner stores in 2016 and are the stores are meeting Shop Healthy criteria</a:t>
            </a:r>
          </a:p>
          <a:p>
            <a:r>
              <a:rPr lang="en-US" dirty="0" smtClean="0"/>
              <a:t>Through City Harvests’ Healthy Retail Program, our partner stores got new refrigeration units for fresh produce!</a:t>
            </a:r>
          </a:p>
          <a:p>
            <a:r>
              <a:rPr lang="en-US" dirty="0" smtClean="0"/>
              <a:t>Youth program has engaged 30 youth to become agents of change through CHEFS for Change Program</a:t>
            </a:r>
          </a:p>
          <a:p>
            <a:endParaRPr lang="en-US" dirty="0" smtClean="0"/>
          </a:p>
        </p:txBody>
      </p:sp>
      <p:pic>
        <p:nvPicPr>
          <p:cNvPr id="14338" name="Picture 2" descr="\\cc-fs01\Programs\Healthy Livable Mott Haven\Photos\HYPHEN Summer 2016\Chef 4 Change Los Hermanos.jpg"/>
          <p:cNvPicPr>
            <a:picLocks noChangeAspect="1" noChangeArrowheads="1"/>
          </p:cNvPicPr>
          <p:nvPr/>
        </p:nvPicPr>
        <p:blipFill>
          <a:blip r:embed="rId4" cstate="print"/>
          <a:srcRect/>
          <a:stretch>
            <a:fillRect/>
          </a:stretch>
        </p:blipFill>
        <p:spPr bwMode="auto">
          <a:xfrm>
            <a:off x="4419600" y="1752600"/>
            <a:ext cx="3048000" cy="2286000"/>
          </a:xfrm>
          <a:prstGeom prst="rect">
            <a:avLst/>
          </a:prstGeom>
          <a:noFill/>
        </p:spPr>
      </p:pic>
      <p:pic>
        <p:nvPicPr>
          <p:cNvPr id="14339" name="Picture 3" descr="C:\Users\kwong\Pictures\10-DSC_1478.JPG"/>
          <p:cNvPicPr>
            <a:picLocks noChangeAspect="1" noChangeArrowheads="1"/>
          </p:cNvPicPr>
          <p:nvPr/>
        </p:nvPicPr>
        <p:blipFill>
          <a:blip r:embed="rId5" cstate="print"/>
          <a:srcRect/>
          <a:stretch>
            <a:fillRect/>
          </a:stretch>
        </p:blipFill>
        <p:spPr bwMode="auto">
          <a:xfrm>
            <a:off x="5715000" y="4114800"/>
            <a:ext cx="3264694" cy="2119931"/>
          </a:xfrm>
          <a:prstGeom prst="rect">
            <a:avLst/>
          </a:prstGeom>
          <a:noFill/>
        </p:spPr>
      </p:pic>
    </p:spTree>
    <p:extLst>
      <p:ext uri="{BB962C8B-B14F-4D97-AF65-F5344CB8AC3E}">
        <p14:creationId xmlns:p14="http://schemas.microsoft.com/office/powerpoint/2010/main" xmlns="" val="2815926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Accomplishments – Community Food Tours</a:t>
            </a:r>
            <a:endParaRPr lang="en-US" dirty="0"/>
          </a:p>
        </p:txBody>
      </p:sp>
      <p:sp>
        <p:nvSpPr>
          <p:cNvPr id="3" name="Content Placeholder 2"/>
          <p:cNvSpPr>
            <a:spLocks noGrp="1"/>
          </p:cNvSpPr>
          <p:nvPr>
            <p:ph idx="1"/>
          </p:nvPr>
        </p:nvSpPr>
        <p:spPr>
          <a:xfrm>
            <a:off x="1066800" y="2133600"/>
            <a:ext cx="7467600" cy="3886200"/>
          </a:xfrm>
        </p:spPr>
        <p:txBody>
          <a:bodyPr/>
          <a:lstStyle/>
          <a:p>
            <a:r>
              <a:rPr lang="en-US" dirty="0" smtClean="0"/>
              <a:t>Conducted 11 Grocery Store Tours and 38 Farmers Market Tours reaching 401 participants</a:t>
            </a:r>
            <a:endParaRPr lang="en-US" dirty="0"/>
          </a:p>
        </p:txBody>
      </p:sp>
      <p:sp>
        <p:nvSpPr>
          <p:cNvPr id="4" name="Slide Number Placeholder 3"/>
          <p:cNvSpPr>
            <a:spLocks noGrp="1"/>
          </p:cNvSpPr>
          <p:nvPr>
            <p:ph type="sldNum" sz="quarter" idx="10"/>
          </p:nvPr>
        </p:nvSpPr>
        <p:spPr/>
        <p:txBody>
          <a:bodyPr/>
          <a:lstStyle/>
          <a:p>
            <a:pPr>
              <a:defRPr/>
            </a:pPr>
            <a:fld id="{29F68766-221B-4D81-8132-40602DF88C4C}" type="slidenum">
              <a:rPr lang="en-US" smtClean="0"/>
              <a:pPr>
                <a:defRPr/>
              </a:pPr>
              <a:t>9</a:t>
            </a:fld>
            <a:endParaRPr lang="en-US" sz="1400">
              <a:solidFill>
                <a:schemeClr val="tx1"/>
              </a:solidFill>
            </a:endParaRPr>
          </a:p>
        </p:txBody>
      </p:sp>
      <p:sp>
        <p:nvSpPr>
          <p:cNvPr id="5" name="Date Placeholder 4"/>
          <p:cNvSpPr>
            <a:spLocks noGrp="1"/>
          </p:cNvSpPr>
          <p:nvPr>
            <p:ph type="dt" sz="half" idx="11"/>
          </p:nvPr>
        </p:nvSpPr>
        <p:spPr/>
        <p:txBody>
          <a:bodyPr/>
          <a:lstStyle/>
          <a:p>
            <a:pPr>
              <a:defRPr/>
            </a:pPr>
            <a:fld id="{E145FA68-B0F1-4E44-ADBB-17CE7A6228BC}" type="datetime4">
              <a:rPr lang="en-US" smtClean="0"/>
              <a:pPr>
                <a:defRPr/>
              </a:pPr>
              <a:t>March 24, 2017</a:t>
            </a:fld>
            <a:endParaRPr lang="en-US"/>
          </a:p>
        </p:txBody>
      </p:sp>
      <p:sp>
        <p:nvSpPr>
          <p:cNvPr id="6" name="Footer Placeholder 5"/>
          <p:cNvSpPr>
            <a:spLocks noGrp="1"/>
          </p:cNvSpPr>
          <p:nvPr>
            <p:ph type="ftr" sz="quarter" idx="12"/>
          </p:nvPr>
        </p:nvSpPr>
        <p:spPr/>
        <p:txBody>
          <a:bodyPr/>
          <a:lstStyle/>
          <a:p>
            <a:pPr>
              <a:defRPr/>
            </a:pPr>
            <a:r>
              <a:rPr lang="en-US" smtClean="0"/>
              <a:t>BronxWorks</a:t>
            </a:r>
            <a:endParaRPr lang="en-US">
              <a:solidFill>
                <a:schemeClr val="tx1"/>
              </a:solidFill>
            </a:endParaRPr>
          </a:p>
        </p:txBody>
      </p:sp>
      <p:pic>
        <p:nvPicPr>
          <p:cNvPr id="40962" name="Picture 2" descr="\\cc-fs01\Programs\Healthy Livable Mott Haven\Photos\Shopping Matters\IMG_1794.JPG"/>
          <p:cNvPicPr>
            <a:picLocks noChangeAspect="1" noChangeArrowheads="1"/>
          </p:cNvPicPr>
          <p:nvPr/>
        </p:nvPicPr>
        <p:blipFill>
          <a:blip r:embed="rId2" cstate="print"/>
          <a:srcRect/>
          <a:stretch>
            <a:fillRect/>
          </a:stretch>
        </p:blipFill>
        <p:spPr bwMode="auto">
          <a:xfrm>
            <a:off x="1066800" y="2819400"/>
            <a:ext cx="2343150" cy="3124200"/>
          </a:xfrm>
          <a:prstGeom prst="rect">
            <a:avLst/>
          </a:prstGeom>
          <a:noFill/>
        </p:spPr>
      </p:pic>
      <p:pic>
        <p:nvPicPr>
          <p:cNvPr id="40964" name="Picture 4" descr="C:\Users\kwong\Pictures\The Heights Farmers Market\The Heights Farmers Market\9467636291_0494f3653f_b.jpg"/>
          <p:cNvPicPr>
            <a:picLocks noChangeAspect="1" noChangeArrowheads="1"/>
          </p:cNvPicPr>
          <p:nvPr/>
        </p:nvPicPr>
        <p:blipFill>
          <a:blip r:embed="rId3" cstate="print"/>
          <a:srcRect/>
          <a:stretch>
            <a:fillRect/>
          </a:stretch>
        </p:blipFill>
        <p:spPr bwMode="auto">
          <a:xfrm>
            <a:off x="3657600" y="2819400"/>
            <a:ext cx="4684013" cy="3124200"/>
          </a:xfrm>
          <a:prstGeom prst="rect">
            <a:avLst/>
          </a:prstGeom>
          <a:noFill/>
        </p:spPr>
      </p:pic>
    </p:spTree>
  </p:cSld>
  <p:clrMapOvr>
    <a:masterClrMapping/>
  </p:clrMapOvr>
</p:sld>
</file>

<file path=ppt/theme/theme1.xml><?xml version="1.0" encoding="utf-8"?>
<a:theme xmlns:a="http://schemas.openxmlformats.org/drawingml/2006/main" name="BronxWorks_Powerpoint_Template">
  <a:themeElements>
    <a:clrScheme name="BronxWorks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onxWorks_Powerpoint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ronxWorks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onxWorks_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onxWorks_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onxWorks_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onxWorks_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onxWorks_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onxWorks_Powerpoi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onxWorks_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onxWorks_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onxWorks_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onxWorks_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onxWorks_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9938</TotalTime>
  <Words>698</Words>
  <Application>Microsoft Office PowerPoint</Application>
  <PresentationFormat>On-screen Show (4:3)</PresentationFormat>
  <Paragraphs>125</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BronxWorks_Powerpoint_Template</vt:lpstr>
      <vt:lpstr>Slide 1</vt:lpstr>
      <vt:lpstr>HLMH Partnership Catchment Area </vt:lpstr>
      <vt:lpstr>Collaborating Partners</vt:lpstr>
      <vt:lpstr>The Vision: a Healthy and Livable Mott Haven</vt:lpstr>
      <vt:lpstr>Program Goals</vt:lpstr>
      <vt:lpstr>Program Strategies</vt:lpstr>
      <vt:lpstr>Top Accomplishments – St. Mary’s Park</vt:lpstr>
      <vt:lpstr>Top Accomplishments – Shop Healthy!</vt:lpstr>
      <vt:lpstr>Top Accomplishments – Community Food Tours</vt:lpstr>
      <vt:lpstr>Lessons Learned</vt:lpstr>
      <vt:lpstr>Key Challenge</vt:lpstr>
    </vt:vector>
  </TitlesOfParts>
  <Company>Citizens Advice Bureau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creator>pontip</dc:creator>
  <cp:lastModifiedBy>user</cp:lastModifiedBy>
  <cp:revision>567</cp:revision>
  <cp:lastPrinted>2009-11-02T21:44:44Z</cp:lastPrinted>
  <dcterms:created xsi:type="dcterms:W3CDTF">2010-04-12T18:29:33Z</dcterms:created>
  <dcterms:modified xsi:type="dcterms:W3CDTF">2017-03-24T21:40:27Z</dcterms:modified>
</cp:coreProperties>
</file>