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55" r:id="rId4"/>
    <p:sldMasterId id="2147493482" r:id="rId5"/>
  </p:sldMasterIdLst>
  <p:notesMasterIdLst>
    <p:notesMasterId r:id="rId34"/>
  </p:notesMasterIdLst>
  <p:handoutMasterIdLst>
    <p:handoutMasterId r:id="rId35"/>
  </p:handoutMasterIdLst>
  <p:sldIdLst>
    <p:sldId id="260" r:id="rId6"/>
    <p:sldId id="343" r:id="rId7"/>
    <p:sldId id="344" r:id="rId8"/>
    <p:sldId id="262" r:id="rId9"/>
    <p:sldId id="319" r:id="rId10"/>
    <p:sldId id="312" r:id="rId11"/>
    <p:sldId id="261" r:id="rId12"/>
    <p:sldId id="327" r:id="rId13"/>
    <p:sldId id="328" r:id="rId14"/>
    <p:sldId id="326" r:id="rId15"/>
    <p:sldId id="321" r:id="rId16"/>
    <p:sldId id="322" r:id="rId17"/>
    <p:sldId id="335" r:id="rId18"/>
    <p:sldId id="332" r:id="rId19"/>
    <p:sldId id="340" r:id="rId20"/>
    <p:sldId id="341" r:id="rId21"/>
    <p:sldId id="342" r:id="rId22"/>
    <p:sldId id="333" r:id="rId23"/>
    <p:sldId id="336" r:id="rId24"/>
    <p:sldId id="337" r:id="rId25"/>
    <p:sldId id="338" r:id="rId26"/>
    <p:sldId id="339" r:id="rId27"/>
    <p:sldId id="334" r:id="rId28"/>
    <p:sldId id="272" r:id="rId29"/>
    <p:sldId id="274" r:id="rId30"/>
    <p:sldId id="279" r:id="rId31"/>
    <p:sldId id="345" r:id="rId32"/>
    <p:sldId id="34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8" autoAdjust="0"/>
    <p:restoredTop sz="87623" autoAdjust="0"/>
  </p:normalViewPr>
  <p:slideViewPr>
    <p:cSldViewPr snapToGrid="0" snapToObjects="1">
      <p:cViewPr varScale="1">
        <p:scale>
          <a:sx n="103" d="100"/>
          <a:sy n="103" d="100"/>
        </p:scale>
        <p:origin x="726"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004F0-770A-E940-B8CB-55A4B616649F}" type="doc">
      <dgm:prSet loTypeId="urn:microsoft.com/office/officeart/2005/8/layout/hProcess9" loCatId="process" qsTypeId="urn:microsoft.com/office/officeart/2005/8/quickstyle/simple4" qsCatId="simple" csTypeId="urn:microsoft.com/office/officeart/2005/8/colors/accent1_2" csCatId="accent1" phldr="1"/>
      <dgm:spPr/>
    </dgm:pt>
    <dgm:pt modelId="{1588E370-09AB-1147-8E88-C1EBF4204349}">
      <dgm:prSet phldrT="[Text]" custT="1"/>
      <dgm:spPr>
        <a:solidFill>
          <a:schemeClr val="bg2"/>
        </a:solidFill>
        <a:ln>
          <a:noFill/>
        </a:ln>
      </dgm:spPr>
      <dgm:t>
        <a:bodyPr/>
        <a:lstStyle/>
        <a:p>
          <a:r>
            <a:rPr lang="en-US" sz="2200" b="1" dirty="0" smtClean="0">
              <a:solidFill>
                <a:srgbClr val="000000"/>
              </a:solidFill>
              <a:latin typeface="Calibri"/>
              <a:cs typeface="Calibri"/>
            </a:rPr>
            <a:t>PEOPLE </a:t>
          </a:r>
        </a:p>
        <a:p>
          <a:r>
            <a:rPr lang="en-US" sz="1900" b="1" dirty="0" smtClean="0">
              <a:solidFill>
                <a:srgbClr val="000000"/>
              </a:solidFill>
              <a:latin typeface="Calibri"/>
              <a:cs typeface="Calibri"/>
            </a:rPr>
            <a:t>Recruiting and developing leadership</a:t>
          </a:r>
        </a:p>
      </dgm:t>
    </dgm:pt>
    <dgm:pt modelId="{A799BD7A-0EAC-9341-9DFA-351A707BAB91}" type="parTrans" cxnId="{C40AF4BC-ABA0-5649-9A4B-CA1DFCA92364}">
      <dgm:prSet/>
      <dgm:spPr/>
      <dgm:t>
        <a:bodyPr/>
        <a:lstStyle/>
        <a:p>
          <a:endParaRPr lang="en-US"/>
        </a:p>
      </dgm:t>
    </dgm:pt>
    <dgm:pt modelId="{2EEF11BE-7A1F-BB4B-A452-E8C72CD5CA0A}" type="sibTrans" cxnId="{C40AF4BC-ABA0-5649-9A4B-CA1DFCA92364}">
      <dgm:prSet/>
      <dgm:spPr/>
      <dgm:t>
        <a:bodyPr/>
        <a:lstStyle/>
        <a:p>
          <a:endParaRPr lang="en-US"/>
        </a:p>
      </dgm:t>
    </dgm:pt>
    <dgm:pt modelId="{FB38EA69-3B6E-FA47-AED0-F08F61CD7BE4}">
      <dgm:prSet phldrT="[Text]" custT="1"/>
      <dgm:spPr>
        <a:solidFill>
          <a:schemeClr val="bg1">
            <a:lumMod val="65000"/>
          </a:schemeClr>
        </a:solidFill>
        <a:ln>
          <a:noFill/>
        </a:ln>
      </dgm:spPr>
      <dgm:t>
        <a:bodyPr/>
        <a:lstStyle/>
        <a:p>
          <a:r>
            <a:rPr lang="en-US" sz="2200" b="1" dirty="0" smtClean="0">
              <a:solidFill>
                <a:srgbClr val="000000"/>
              </a:solidFill>
              <a:latin typeface="Calibri"/>
              <a:cs typeface="Calibri"/>
            </a:rPr>
            <a:t>POWER </a:t>
          </a:r>
        </a:p>
        <a:p>
          <a:r>
            <a:rPr lang="en-US" sz="1800" b="1" dirty="0" smtClean="0">
              <a:solidFill>
                <a:srgbClr val="000000"/>
              </a:solidFill>
              <a:latin typeface="Calibri"/>
              <a:cs typeface="Calibri"/>
            </a:rPr>
            <a:t>Building a community around that leadership to create </a:t>
          </a:r>
          <a:r>
            <a:rPr lang="en-US" sz="1800" b="1" i="1" dirty="0" smtClean="0">
              <a:solidFill>
                <a:srgbClr val="000000"/>
              </a:solidFill>
              <a:latin typeface="Calibri"/>
              <a:cs typeface="Calibri"/>
            </a:rPr>
            <a:t>power</a:t>
          </a:r>
        </a:p>
      </dgm:t>
    </dgm:pt>
    <dgm:pt modelId="{23B6B057-5FFB-C647-83FE-1050FBC241E8}" type="parTrans" cxnId="{5BF78843-5A7A-094F-ACA4-3784A09DA118}">
      <dgm:prSet/>
      <dgm:spPr/>
      <dgm:t>
        <a:bodyPr/>
        <a:lstStyle/>
        <a:p>
          <a:endParaRPr lang="en-US"/>
        </a:p>
      </dgm:t>
    </dgm:pt>
    <dgm:pt modelId="{8D69D4B6-DBDF-C646-A952-6DE44679DEE3}" type="sibTrans" cxnId="{5BF78843-5A7A-094F-ACA4-3784A09DA118}">
      <dgm:prSet/>
      <dgm:spPr/>
      <dgm:t>
        <a:bodyPr/>
        <a:lstStyle/>
        <a:p>
          <a:endParaRPr lang="en-US"/>
        </a:p>
      </dgm:t>
    </dgm:pt>
    <dgm:pt modelId="{D700DAF1-3767-A346-9A77-8F40AC975FE7}">
      <dgm:prSet phldrT="[Text]" custT="1"/>
      <dgm:spPr>
        <a:solidFill>
          <a:srgbClr val="FF6600"/>
        </a:solidFill>
        <a:ln>
          <a:noFill/>
        </a:ln>
      </dgm:spPr>
      <dgm:t>
        <a:bodyPr/>
        <a:lstStyle/>
        <a:p>
          <a:r>
            <a:rPr lang="en-US" sz="2200" b="1" dirty="0" smtClean="0">
              <a:solidFill>
                <a:srgbClr val="000000"/>
              </a:solidFill>
              <a:latin typeface="Calibri"/>
              <a:cs typeface="Calibri"/>
            </a:rPr>
            <a:t>CHANGE </a:t>
          </a:r>
        </a:p>
        <a:p>
          <a:r>
            <a:rPr lang="en-US" sz="1800" b="1" dirty="0" smtClean="0">
              <a:solidFill>
                <a:srgbClr val="000000"/>
              </a:solidFill>
              <a:latin typeface="Calibri"/>
              <a:cs typeface="Calibri"/>
            </a:rPr>
            <a:t>Using this power to address the challenge the constituency is called to face</a:t>
          </a:r>
          <a:endParaRPr lang="en-US" sz="1800" b="1" dirty="0">
            <a:solidFill>
              <a:srgbClr val="000000"/>
            </a:solidFill>
            <a:latin typeface="Calibri"/>
            <a:cs typeface="Calibri"/>
          </a:endParaRPr>
        </a:p>
      </dgm:t>
    </dgm:pt>
    <dgm:pt modelId="{2C0F0583-F0B4-E349-ADF6-46B55F7A7F08}" type="sibTrans" cxnId="{89D51E7D-3796-B94F-BDE9-7EAB12A4057A}">
      <dgm:prSet/>
      <dgm:spPr/>
      <dgm:t>
        <a:bodyPr/>
        <a:lstStyle/>
        <a:p>
          <a:endParaRPr lang="en-US"/>
        </a:p>
      </dgm:t>
    </dgm:pt>
    <dgm:pt modelId="{C9B716A1-5646-3D4B-AB90-54707D2EB8CB}" type="parTrans" cxnId="{89D51E7D-3796-B94F-BDE9-7EAB12A4057A}">
      <dgm:prSet/>
      <dgm:spPr/>
      <dgm:t>
        <a:bodyPr/>
        <a:lstStyle/>
        <a:p>
          <a:endParaRPr lang="en-US"/>
        </a:p>
      </dgm:t>
    </dgm:pt>
    <dgm:pt modelId="{A532B8B9-EEA7-CF46-BCAE-7450B2416194}" type="pres">
      <dgm:prSet presAssocID="{4CC004F0-770A-E940-B8CB-55A4B616649F}" presName="CompostProcess" presStyleCnt="0">
        <dgm:presLayoutVars>
          <dgm:dir/>
          <dgm:resizeHandles val="exact"/>
        </dgm:presLayoutVars>
      </dgm:prSet>
      <dgm:spPr/>
    </dgm:pt>
    <dgm:pt modelId="{1A2FD105-ABA3-3A46-A06E-A8E8D9B8EFD1}" type="pres">
      <dgm:prSet presAssocID="{4CC004F0-770A-E940-B8CB-55A4B616649F}" presName="arrow" presStyleLbl="bgShp" presStyleIdx="0" presStyleCnt="1" custAng="20097765" custScaleX="117647" custScaleY="80930" custLinFactNeighborX="310" custLinFactNeighborY="9363"/>
      <dgm:spPr>
        <a:solidFill>
          <a:srgbClr val="2DB3B2">
            <a:alpha val="60000"/>
          </a:srgbClr>
        </a:solidFill>
      </dgm:spPr>
    </dgm:pt>
    <dgm:pt modelId="{C4763156-8AE8-E647-B892-E97F7C835FA3}" type="pres">
      <dgm:prSet presAssocID="{4CC004F0-770A-E940-B8CB-55A4B616649F}" presName="linearProcess" presStyleCnt="0"/>
      <dgm:spPr/>
    </dgm:pt>
    <dgm:pt modelId="{8E45BFA3-CEE6-9541-BE8B-C2FDD3BF1D70}" type="pres">
      <dgm:prSet presAssocID="{1588E370-09AB-1147-8E88-C1EBF4204349}" presName="textNode" presStyleLbl="node1" presStyleIdx="0" presStyleCnt="3" custScaleX="153843" custScaleY="61021" custLinFactNeighborX="45945" custLinFactNeighborY="56108">
        <dgm:presLayoutVars>
          <dgm:bulletEnabled val="1"/>
        </dgm:presLayoutVars>
      </dgm:prSet>
      <dgm:spPr/>
      <dgm:t>
        <a:bodyPr/>
        <a:lstStyle/>
        <a:p>
          <a:endParaRPr lang="en-US"/>
        </a:p>
      </dgm:t>
    </dgm:pt>
    <dgm:pt modelId="{408E21F8-547A-4145-9467-CCDB9448C9CB}" type="pres">
      <dgm:prSet presAssocID="{2EEF11BE-7A1F-BB4B-A452-E8C72CD5CA0A}" presName="sibTrans" presStyleCnt="0"/>
      <dgm:spPr/>
    </dgm:pt>
    <dgm:pt modelId="{0179F520-F7BD-3E45-976A-D28F32E7FCD1}" type="pres">
      <dgm:prSet presAssocID="{FB38EA69-3B6E-FA47-AED0-F08F61CD7BE4}" presName="textNode" presStyleLbl="node1" presStyleIdx="1" presStyleCnt="3" custScaleX="147802" custScaleY="61695" custLinFactX="-811" custLinFactNeighborX="-100000" custLinFactNeighborY="-245">
        <dgm:presLayoutVars>
          <dgm:bulletEnabled val="1"/>
        </dgm:presLayoutVars>
      </dgm:prSet>
      <dgm:spPr/>
      <dgm:t>
        <a:bodyPr/>
        <a:lstStyle/>
        <a:p>
          <a:endParaRPr lang="en-US"/>
        </a:p>
      </dgm:t>
    </dgm:pt>
    <dgm:pt modelId="{95700EDD-9938-034F-BE61-3998EA826BE1}" type="pres">
      <dgm:prSet presAssocID="{8D69D4B6-DBDF-C646-A952-6DE44679DEE3}" presName="sibTrans" presStyleCnt="0"/>
      <dgm:spPr/>
    </dgm:pt>
    <dgm:pt modelId="{CFD87764-D4C8-5849-B01C-68317857152B}" type="pres">
      <dgm:prSet presAssocID="{D700DAF1-3767-A346-9A77-8F40AC975FE7}" presName="textNode" presStyleLbl="node1" presStyleIdx="2" presStyleCnt="3" custScaleX="162859" custScaleY="69460" custLinFactX="-21695" custLinFactNeighborX="-100000" custLinFactNeighborY="-57583">
        <dgm:presLayoutVars>
          <dgm:bulletEnabled val="1"/>
        </dgm:presLayoutVars>
      </dgm:prSet>
      <dgm:spPr/>
      <dgm:t>
        <a:bodyPr/>
        <a:lstStyle/>
        <a:p>
          <a:endParaRPr lang="en-US"/>
        </a:p>
      </dgm:t>
    </dgm:pt>
  </dgm:ptLst>
  <dgm:cxnLst>
    <dgm:cxn modelId="{C40AF4BC-ABA0-5649-9A4B-CA1DFCA92364}" srcId="{4CC004F0-770A-E940-B8CB-55A4B616649F}" destId="{1588E370-09AB-1147-8E88-C1EBF4204349}" srcOrd="0" destOrd="0" parTransId="{A799BD7A-0EAC-9341-9DFA-351A707BAB91}" sibTransId="{2EEF11BE-7A1F-BB4B-A452-E8C72CD5CA0A}"/>
    <dgm:cxn modelId="{BC4145D7-B091-CD4C-9426-2BB4F5B581E7}" type="presOf" srcId="{4CC004F0-770A-E940-B8CB-55A4B616649F}" destId="{A532B8B9-EEA7-CF46-BCAE-7450B2416194}" srcOrd="0" destOrd="0" presId="urn:microsoft.com/office/officeart/2005/8/layout/hProcess9"/>
    <dgm:cxn modelId="{89D51E7D-3796-B94F-BDE9-7EAB12A4057A}" srcId="{4CC004F0-770A-E940-B8CB-55A4B616649F}" destId="{D700DAF1-3767-A346-9A77-8F40AC975FE7}" srcOrd="2" destOrd="0" parTransId="{C9B716A1-5646-3D4B-AB90-54707D2EB8CB}" sibTransId="{2C0F0583-F0B4-E349-ADF6-46B55F7A7F08}"/>
    <dgm:cxn modelId="{E41F388F-6B31-F448-80D4-F07A862ADD1D}" type="presOf" srcId="{D700DAF1-3767-A346-9A77-8F40AC975FE7}" destId="{CFD87764-D4C8-5849-B01C-68317857152B}" srcOrd="0" destOrd="0" presId="urn:microsoft.com/office/officeart/2005/8/layout/hProcess9"/>
    <dgm:cxn modelId="{9C38277B-8E90-A64B-BE42-BDF2965A8257}" type="presOf" srcId="{FB38EA69-3B6E-FA47-AED0-F08F61CD7BE4}" destId="{0179F520-F7BD-3E45-976A-D28F32E7FCD1}" srcOrd="0" destOrd="0" presId="urn:microsoft.com/office/officeart/2005/8/layout/hProcess9"/>
    <dgm:cxn modelId="{5BF78843-5A7A-094F-ACA4-3784A09DA118}" srcId="{4CC004F0-770A-E940-B8CB-55A4B616649F}" destId="{FB38EA69-3B6E-FA47-AED0-F08F61CD7BE4}" srcOrd="1" destOrd="0" parTransId="{23B6B057-5FFB-C647-83FE-1050FBC241E8}" sibTransId="{8D69D4B6-DBDF-C646-A952-6DE44679DEE3}"/>
    <dgm:cxn modelId="{00F5BBE4-FDBC-A346-8A41-EA1FCB82DFA1}" type="presOf" srcId="{1588E370-09AB-1147-8E88-C1EBF4204349}" destId="{8E45BFA3-CEE6-9541-BE8B-C2FDD3BF1D70}" srcOrd="0" destOrd="0" presId="urn:microsoft.com/office/officeart/2005/8/layout/hProcess9"/>
    <dgm:cxn modelId="{F587E7DE-4FDF-914C-BDF9-13E86D0A7BD4}" type="presParOf" srcId="{A532B8B9-EEA7-CF46-BCAE-7450B2416194}" destId="{1A2FD105-ABA3-3A46-A06E-A8E8D9B8EFD1}" srcOrd="0" destOrd="0" presId="urn:microsoft.com/office/officeart/2005/8/layout/hProcess9"/>
    <dgm:cxn modelId="{D100C450-2A72-9A4D-BB05-3FCAF68820D5}" type="presParOf" srcId="{A532B8B9-EEA7-CF46-BCAE-7450B2416194}" destId="{C4763156-8AE8-E647-B892-E97F7C835FA3}" srcOrd="1" destOrd="0" presId="urn:microsoft.com/office/officeart/2005/8/layout/hProcess9"/>
    <dgm:cxn modelId="{3039D3F9-C99F-1743-9C40-22A801969717}" type="presParOf" srcId="{C4763156-8AE8-E647-B892-E97F7C835FA3}" destId="{8E45BFA3-CEE6-9541-BE8B-C2FDD3BF1D70}" srcOrd="0" destOrd="0" presId="urn:microsoft.com/office/officeart/2005/8/layout/hProcess9"/>
    <dgm:cxn modelId="{9AAE8C8C-751A-D643-8302-8C00D2C40FDA}" type="presParOf" srcId="{C4763156-8AE8-E647-B892-E97F7C835FA3}" destId="{408E21F8-547A-4145-9467-CCDB9448C9CB}" srcOrd="1" destOrd="0" presId="urn:microsoft.com/office/officeart/2005/8/layout/hProcess9"/>
    <dgm:cxn modelId="{C11FEC55-65B0-8244-BC99-E11A6E5405A8}" type="presParOf" srcId="{C4763156-8AE8-E647-B892-E97F7C835FA3}" destId="{0179F520-F7BD-3E45-976A-D28F32E7FCD1}" srcOrd="2" destOrd="0" presId="urn:microsoft.com/office/officeart/2005/8/layout/hProcess9"/>
    <dgm:cxn modelId="{931A9F34-FBEB-064C-8014-3D2A34463B09}" type="presParOf" srcId="{C4763156-8AE8-E647-B892-E97F7C835FA3}" destId="{95700EDD-9938-034F-BE61-3998EA826BE1}" srcOrd="3" destOrd="0" presId="urn:microsoft.com/office/officeart/2005/8/layout/hProcess9"/>
    <dgm:cxn modelId="{C9FC34C5-41F0-FC44-BD03-2A40E51AE91F}" type="presParOf" srcId="{C4763156-8AE8-E647-B892-E97F7C835FA3}" destId="{CFD87764-D4C8-5849-B01C-68317857152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D105-ABA3-3A46-A06E-A8E8D9B8EFD1}">
      <dsp:nvSpPr>
        <dsp:cNvPr id="0" name=""/>
        <dsp:cNvSpPr/>
      </dsp:nvSpPr>
      <dsp:spPr>
        <a:xfrm rot="20097765">
          <a:off x="2" y="1506771"/>
          <a:ext cx="8914678" cy="3974702"/>
        </a:xfrm>
        <a:prstGeom prst="rightArrow">
          <a:avLst/>
        </a:prstGeom>
        <a:solidFill>
          <a:srgbClr val="2DB3B2">
            <a:alpha val="6000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E45BFA3-CEE6-9541-BE8B-C2FDD3BF1D70}">
      <dsp:nvSpPr>
        <dsp:cNvPr id="0" name=""/>
        <dsp:cNvSpPr/>
      </dsp:nvSpPr>
      <dsp:spPr>
        <a:xfrm>
          <a:off x="141105" y="4234275"/>
          <a:ext cx="2752298" cy="1481237"/>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latin typeface="Calibri"/>
              <a:cs typeface="Calibri"/>
            </a:rPr>
            <a:t>PEOPLE </a:t>
          </a:r>
        </a:p>
        <a:p>
          <a:pPr lvl="0" algn="ctr" defTabSz="977900">
            <a:lnSpc>
              <a:spcPct val="90000"/>
            </a:lnSpc>
            <a:spcBef>
              <a:spcPct val="0"/>
            </a:spcBef>
            <a:spcAft>
              <a:spcPct val="35000"/>
            </a:spcAft>
          </a:pPr>
          <a:r>
            <a:rPr lang="en-US" sz="1900" b="1" kern="1200" dirty="0" smtClean="0">
              <a:solidFill>
                <a:srgbClr val="000000"/>
              </a:solidFill>
              <a:latin typeface="Calibri"/>
              <a:cs typeface="Calibri"/>
            </a:rPr>
            <a:t>Recruiting and developing leadership</a:t>
          </a:r>
        </a:p>
      </dsp:txBody>
      <dsp:txXfrm>
        <a:off x="213413" y="4306583"/>
        <a:ext cx="2607682" cy="1336621"/>
      </dsp:txXfrm>
    </dsp:sp>
    <dsp:sp modelId="{0179F520-F7BD-3E45-976A-D28F32E7FCD1}">
      <dsp:nvSpPr>
        <dsp:cNvPr id="0" name=""/>
        <dsp:cNvSpPr/>
      </dsp:nvSpPr>
      <dsp:spPr>
        <a:xfrm>
          <a:off x="2741899" y="2858169"/>
          <a:ext cx="2644223" cy="1497598"/>
        </a:xfrm>
        <a:prstGeom prst="round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latin typeface="Calibri"/>
              <a:cs typeface="Calibri"/>
            </a:rPr>
            <a:t>POWER </a:t>
          </a:r>
        </a:p>
        <a:p>
          <a:pPr lvl="0" algn="ctr" defTabSz="977900">
            <a:lnSpc>
              <a:spcPct val="90000"/>
            </a:lnSpc>
            <a:spcBef>
              <a:spcPct val="0"/>
            </a:spcBef>
            <a:spcAft>
              <a:spcPct val="35000"/>
            </a:spcAft>
          </a:pPr>
          <a:r>
            <a:rPr lang="en-US" sz="1800" b="1" kern="1200" dirty="0" smtClean="0">
              <a:solidFill>
                <a:srgbClr val="000000"/>
              </a:solidFill>
              <a:latin typeface="Calibri"/>
              <a:cs typeface="Calibri"/>
            </a:rPr>
            <a:t>Building a community around that leadership to create </a:t>
          </a:r>
          <a:r>
            <a:rPr lang="en-US" sz="1800" b="1" i="1" kern="1200" dirty="0" smtClean="0">
              <a:solidFill>
                <a:srgbClr val="000000"/>
              </a:solidFill>
              <a:latin typeface="Calibri"/>
              <a:cs typeface="Calibri"/>
            </a:rPr>
            <a:t>power</a:t>
          </a:r>
        </a:p>
      </dsp:txBody>
      <dsp:txXfrm>
        <a:off x="2815006" y="2931276"/>
        <a:ext cx="2498009" cy="1351384"/>
      </dsp:txXfrm>
    </dsp:sp>
    <dsp:sp modelId="{CFD87764-D4C8-5849-B01C-68317857152B}">
      <dsp:nvSpPr>
        <dsp:cNvPr id="0" name=""/>
        <dsp:cNvSpPr/>
      </dsp:nvSpPr>
      <dsp:spPr>
        <a:xfrm>
          <a:off x="5310673" y="1372088"/>
          <a:ext cx="2913597" cy="1686088"/>
        </a:xfrm>
        <a:prstGeom prst="roundRec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latin typeface="Calibri"/>
              <a:cs typeface="Calibri"/>
            </a:rPr>
            <a:t>CHANGE </a:t>
          </a:r>
        </a:p>
        <a:p>
          <a:pPr lvl="0" algn="ctr" defTabSz="977900">
            <a:lnSpc>
              <a:spcPct val="90000"/>
            </a:lnSpc>
            <a:spcBef>
              <a:spcPct val="0"/>
            </a:spcBef>
            <a:spcAft>
              <a:spcPct val="35000"/>
            </a:spcAft>
          </a:pPr>
          <a:r>
            <a:rPr lang="en-US" sz="1800" b="1" kern="1200" dirty="0" smtClean="0">
              <a:solidFill>
                <a:srgbClr val="000000"/>
              </a:solidFill>
              <a:latin typeface="Calibri"/>
              <a:cs typeface="Calibri"/>
            </a:rPr>
            <a:t>Using this power to address the challenge the constituency is called to face</a:t>
          </a:r>
          <a:endParaRPr lang="en-US" sz="1800" b="1" kern="1200" dirty="0">
            <a:solidFill>
              <a:srgbClr val="000000"/>
            </a:solidFill>
            <a:latin typeface="Calibri"/>
            <a:cs typeface="Calibri"/>
          </a:endParaRPr>
        </a:p>
      </dsp:txBody>
      <dsp:txXfrm>
        <a:off x="5392981" y="1454396"/>
        <a:ext cx="2748981" cy="15214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BF556A-1AFC-C24F-9709-E5B0B667F861}" type="datetimeFigureOut">
              <a:rPr lang="en-US" smtClean="0"/>
              <a:t>6/15/2017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6C74C8-8763-A149-8A9B-A561A26ED947}" type="slidenum">
              <a:rPr lang="en-US" smtClean="0"/>
              <a:t>‹#›</a:t>
            </a:fld>
            <a:endParaRPr lang="en-US" dirty="0"/>
          </a:p>
        </p:txBody>
      </p:sp>
    </p:spTree>
    <p:extLst>
      <p:ext uri="{BB962C8B-B14F-4D97-AF65-F5344CB8AC3E}">
        <p14:creationId xmlns:p14="http://schemas.microsoft.com/office/powerpoint/2010/main" val="2714035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3731E-E7B9-0340-BBCD-6CF9F66265EA}" type="datetimeFigureOut">
              <a:rPr lang="en-US" smtClean="0"/>
              <a:t>6/15/2017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A66E6-5173-3244-9932-6FDB07E7D78F}" type="slidenum">
              <a:rPr lang="en-US" smtClean="0"/>
              <a:t>‹#›</a:t>
            </a:fld>
            <a:endParaRPr lang="en-US" dirty="0"/>
          </a:p>
        </p:txBody>
      </p:sp>
    </p:spTree>
    <p:extLst>
      <p:ext uri="{BB962C8B-B14F-4D97-AF65-F5344CB8AC3E}">
        <p14:creationId xmlns:p14="http://schemas.microsoft.com/office/powerpoint/2010/main" val="1394489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along with us on Twitter! Our handle is @ReThinkHealth (at ReThink Health).</a:t>
            </a:r>
            <a:r>
              <a:rPr lang="en-US" baseline="0" dirty="0" smtClean="0"/>
              <a:t> When talking about the Model we use hashtag RTH Model and when talking about Stewardship we use hashtag ReThink Stewardship</a:t>
            </a:r>
            <a:endParaRPr lang="en-US" dirty="0"/>
          </a:p>
        </p:txBody>
      </p:sp>
      <p:sp>
        <p:nvSpPr>
          <p:cNvPr id="4" name="Slide Number Placeholder 3"/>
          <p:cNvSpPr>
            <a:spLocks noGrp="1"/>
          </p:cNvSpPr>
          <p:nvPr>
            <p:ph type="sldNum" sz="quarter" idx="10"/>
          </p:nvPr>
        </p:nvSpPr>
        <p:spPr/>
        <p:txBody>
          <a:bodyPr/>
          <a:lstStyle/>
          <a:p>
            <a:fld id="{7F3A66E6-5173-3244-9932-6FDB07E7D78F}" type="slidenum">
              <a:rPr lang="en-US" smtClean="0"/>
              <a:t>5</a:t>
            </a:fld>
            <a:endParaRPr lang="en-US" dirty="0"/>
          </a:p>
        </p:txBody>
      </p:sp>
    </p:spTree>
    <p:extLst>
      <p:ext uri="{BB962C8B-B14F-4D97-AF65-F5344CB8AC3E}">
        <p14:creationId xmlns:p14="http://schemas.microsoft.com/office/powerpoint/2010/main" val="156209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EC13F-0DCE-4B47-AAC7-AEF64D7ED8B8}" type="slidenum">
              <a:rPr lang="en-US" smtClean="0"/>
              <a:pPr/>
              <a:t>18</a:t>
            </a:fld>
            <a:endParaRPr lang="en-US" dirty="0"/>
          </a:p>
        </p:txBody>
      </p:sp>
    </p:spTree>
    <p:extLst>
      <p:ext uri="{BB962C8B-B14F-4D97-AF65-F5344CB8AC3E}">
        <p14:creationId xmlns:p14="http://schemas.microsoft.com/office/powerpoint/2010/main" val="35997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What do we mean by “building power”?  we look at power in terms of capacity—the ability to achieve collective purpose through acting together towards a common goal.  </a:t>
            </a:r>
            <a:endParaRPr lang="en-US"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CEDF6-E425-40D5-B109-BF4F1944AA77}" type="slidenum">
              <a:rPr lang="en-US" smtClean="0">
                <a:solidFill>
                  <a:prstClr val="black"/>
                </a:solidFill>
                <a:latin typeface="Calibri"/>
              </a:rPr>
              <a:pPr fontAlgn="base">
                <a:spcBef>
                  <a:spcPct val="0"/>
                </a:spcBef>
                <a:spcAft>
                  <a:spcPct val="0"/>
                </a:spcAft>
                <a:defRPr/>
              </a:pPr>
              <a:t>19</a:t>
            </a:fld>
            <a:endParaRPr lang="en-US" dirty="0" smtClean="0">
              <a:solidFill>
                <a:prstClr val="black"/>
              </a:solidFill>
              <a:latin typeface="Calibri"/>
            </a:endParaRPr>
          </a:p>
        </p:txBody>
      </p:sp>
    </p:spTree>
    <p:extLst>
      <p:ext uri="{BB962C8B-B14F-4D97-AF65-F5344CB8AC3E}">
        <p14:creationId xmlns:p14="http://schemas.microsoft.com/office/powerpoint/2010/main" val="173795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a:p>
            <a:pPr eaLnBrk="1" hangingPunct="1">
              <a:spcBef>
                <a:spcPct val="0"/>
              </a:spcBef>
            </a:pPr>
            <a:r>
              <a:rPr lang="en-GB" dirty="0" smtClean="0"/>
              <a:t>In</a:t>
            </a:r>
            <a:r>
              <a:rPr lang="en-GB" baseline="0" dirty="0" smtClean="0"/>
              <a:t> this framework, power is not something you have as a result of fame, fortune or bestowed authority.  This kind of power is built in relationship with others.</a:t>
            </a:r>
            <a:endParaRPr lang="en-GB"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38EEE-FCD9-4060-9D10-3EDFBB4A895B}" type="slidenum">
              <a:rPr lang="en-GB" smtClean="0">
                <a:solidFill>
                  <a:prstClr val="black"/>
                </a:solidFill>
                <a:latin typeface="Calibri"/>
              </a:rPr>
              <a:pPr fontAlgn="base">
                <a:spcBef>
                  <a:spcPct val="0"/>
                </a:spcBef>
                <a:spcAft>
                  <a:spcPct val="0"/>
                </a:spcAft>
                <a:defRPr/>
              </a:pPr>
              <a:t>20</a:t>
            </a:fld>
            <a:endParaRPr lang="en-GB" dirty="0" smtClean="0">
              <a:solidFill>
                <a:prstClr val="black"/>
              </a:solidFill>
              <a:latin typeface="Calibri"/>
            </a:endParaRPr>
          </a:p>
        </p:txBody>
      </p:sp>
    </p:spTree>
    <p:extLst>
      <p:ext uri="{BB962C8B-B14F-4D97-AF65-F5344CB8AC3E}">
        <p14:creationId xmlns:p14="http://schemas.microsoft.com/office/powerpoint/2010/main" val="94781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p:cNvSpPr>
          <p:nvPr>
            <p:ph type="sldImg"/>
          </p:nvPr>
        </p:nvSpPr>
        <p:spPr>
          <a:solidFill>
            <a:srgbClr val="FFFFFF"/>
          </a:solidFill>
          <a:ln/>
        </p:spPr>
      </p:sp>
      <p:sp>
        <p:nvSpPr>
          <p:cNvPr id="22531" name="Rectangle 2"/>
          <p:cNvSpPr>
            <a:spLocks noGrp="1" noChangeArrowheads="1"/>
          </p:cNvSpPr>
          <p:nvPr>
            <p:ph type="body" idx="1"/>
          </p:nvPr>
        </p:nvSpPr>
        <p:spPr>
          <a:noFill/>
          <a:ln/>
        </p:spPr>
        <p:txBody>
          <a:bodyPr/>
          <a:lstStyle/>
          <a:p>
            <a:pPr marL="55801">
              <a:spcBef>
                <a:spcPts val="586"/>
              </a:spcBef>
            </a:pPr>
            <a:r>
              <a:rPr lang="en-US" sz="1600" dirty="0">
                <a:solidFill>
                  <a:srgbClr val="000000"/>
                </a:solidFill>
                <a:latin typeface="Helvetica" charset="0"/>
                <a:ea typeface="Helvetica" charset="0"/>
                <a:cs typeface="Helvetica" charset="0"/>
                <a:sym typeface="Helvetica" charset="0"/>
              </a:rPr>
              <a:t>TALKING</a:t>
            </a:r>
            <a:r>
              <a:rPr lang="en-US" sz="1600" baseline="0" dirty="0">
                <a:solidFill>
                  <a:srgbClr val="000000"/>
                </a:solidFill>
                <a:latin typeface="Helvetica" charset="0"/>
                <a:ea typeface="Helvetica" charset="0"/>
                <a:cs typeface="Helvetica" charset="0"/>
                <a:sym typeface="Helvetica" charset="0"/>
              </a:rPr>
              <a:t> POINTS:</a:t>
            </a:r>
            <a:endParaRPr lang="en-US" sz="1600" dirty="0">
              <a:solidFill>
                <a:srgbClr val="000000"/>
              </a:solidFill>
              <a:latin typeface="Helvetica" charset="0"/>
              <a:ea typeface="Helvetica" charset="0"/>
              <a:cs typeface="Helvetica" charset="0"/>
              <a:sym typeface="Helvetica" charset="0"/>
            </a:endParaRPr>
          </a:p>
          <a:p>
            <a:pPr marL="55801">
              <a:spcBef>
                <a:spcPts val="586"/>
              </a:spcBef>
            </a:pPr>
            <a:endParaRPr lang="en-US" sz="1600" dirty="0">
              <a:solidFill>
                <a:srgbClr val="000000"/>
              </a:solidFill>
              <a:latin typeface="Helvetica" charset="0"/>
              <a:ea typeface="Helvetica" charset="0"/>
              <a:cs typeface="Helvetica" charset="0"/>
              <a:sym typeface="Helvetica" charset="0"/>
            </a:endParaRPr>
          </a:p>
          <a:p>
            <a:r>
              <a:rPr lang="en-US" dirty="0"/>
              <a:t>This understanding of leadership is different from the typical models of leadership we are familiar with.  </a:t>
            </a:r>
          </a:p>
          <a:p>
            <a:r>
              <a:rPr lang="en-US" dirty="0"/>
              <a:t> </a:t>
            </a:r>
          </a:p>
          <a:p>
            <a:r>
              <a:rPr lang="en-US" dirty="0"/>
              <a:t>Ask someone to explain what these models of leadership is like.  Ask for examples, like church, corporate life, hospitals, etc…</a:t>
            </a:r>
          </a:p>
          <a:p>
            <a:pPr marL="55801">
              <a:spcBef>
                <a:spcPts val="586"/>
              </a:spcBef>
            </a:pPr>
            <a:r>
              <a:rPr lang="en-US" sz="1600" dirty="0">
                <a:solidFill>
                  <a:srgbClr val="000000"/>
                </a:solidFill>
                <a:latin typeface="Helvetica" charset="0"/>
                <a:ea typeface="Helvetica" charset="0"/>
                <a:cs typeface="Helvetica" charset="0"/>
                <a:sym typeface="Helvetica" charset="0"/>
              </a:rPr>
              <a:t>How does it feel to be the dot in the center?</a:t>
            </a:r>
          </a:p>
          <a:p>
            <a:pPr marL="55801">
              <a:spcBef>
                <a:spcPts val="586"/>
              </a:spcBef>
            </a:pPr>
            <a:r>
              <a:rPr lang="en-US" sz="1600" dirty="0">
                <a:solidFill>
                  <a:srgbClr val="000000"/>
                </a:solidFill>
                <a:latin typeface="Helvetica" charset="0"/>
                <a:ea typeface="Helvetica" charset="0"/>
                <a:cs typeface="Helvetica" charset="0"/>
                <a:sym typeface="Helvetica" charset="0"/>
              </a:rPr>
              <a:t>How does it feel when all the dots run in different directions? What challenges come up?</a:t>
            </a:r>
          </a:p>
          <a:p>
            <a:pPr marL="55801" defTabSz="454911">
              <a:spcBef>
                <a:spcPts val="586"/>
              </a:spcBef>
              <a:defRPr/>
            </a:pPr>
            <a:r>
              <a:rPr lang="en-US" sz="1600" dirty="0">
                <a:solidFill>
                  <a:srgbClr val="000000"/>
                </a:solidFill>
                <a:latin typeface="Helvetica" charset="0"/>
                <a:ea typeface="Helvetica" charset="0"/>
                <a:cs typeface="Helvetica" charset="0"/>
                <a:sym typeface="Helvetica" charset="0"/>
              </a:rPr>
              <a:t>How does it feel to be one of those tiny dots at the bottom? </a:t>
            </a:r>
            <a:r>
              <a:rPr lang="en-US" sz="1600" dirty="0"/>
              <a:t>Are they empowered?</a:t>
            </a:r>
          </a:p>
          <a:p>
            <a:pPr marL="55801" defTabSz="454911">
              <a:spcBef>
                <a:spcPts val="586"/>
              </a:spcBef>
              <a:defRPr/>
            </a:pPr>
            <a:endParaRPr lang="en-US" sz="1600" dirty="0"/>
          </a:p>
          <a:p>
            <a:pPr marL="55801" defTabSz="454911">
              <a:spcBef>
                <a:spcPts val="586"/>
              </a:spcBef>
              <a:defRPr/>
            </a:pPr>
            <a:r>
              <a:rPr lang="en-US" sz="1600" dirty="0"/>
              <a:t>Let your participants describe each model for you.  Emphasize the fact that none of these models are empowering</a:t>
            </a:r>
            <a:r>
              <a:rPr lang="en-US" sz="1600" baseline="0" dirty="0"/>
              <a:t> over a long period of time. Nor do these models build and develop leadership in others.</a:t>
            </a:r>
            <a:endParaRPr lang="en-US" sz="1600" dirty="0"/>
          </a:p>
          <a:p>
            <a:pPr marL="55801">
              <a:spcBef>
                <a:spcPts val="586"/>
              </a:spcBef>
            </a:pPr>
            <a:endParaRPr lang="en-US" sz="1600" dirty="0">
              <a:solidFill>
                <a:srgbClr val="000000"/>
              </a:solidFill>
              <a:latin typeface="Helvetica" charset="0"/>
              <a:ea typeface="Helvetica" charset="0"/>
              <a:cs typeface="Helvetica" charset="0"/>
              <a:sym typeface="Helvetica" charset="0"/>
            </a:endParaRPr>
          </a:p>
          <a:p>
            <a:pPr marL="55801">
              <a:spcBef>
                <a:spcPts val="586"/>
              </a:spcBef>
            </a:pPr>
            <a:endParaRPr lang="en-US" sz="1600" dirty="0">
              <a:solidFill>
                <a:srgbClr val="000000"/>
              </a:solidFill>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192492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pPr>
              <a:buFontTx/>
              <a:buNone/>
            </a:pPr>
            <a:r>
              <a:rPr lang="fr-CH" sz="1200" dirty="0" smtClean="0">
                <a:latin typeface="Arial" pitchFamily="34" charset="0"/>
              </a:rPr>
              <a:t>So, becasue</a:t>
            </a:r>
            <a:r>
              <a:rPr lang="fr-CH" sz="1200" baseline="0" dirty="0" smtClean="0">
                <a:latin typeface="Arial" pitchFamily="34" charset="0"/>
              </a:rPr>
              <a:t> the transfomation change we seek Is too great for anyone of us to accomplish alone,  we need to learn a set of skills that intentionally enables us to build interdependent leadership—in teams that hold together based on shared interest and values.</a:t>
            </a:r>
            <a:endParaRPr lang="fr-CH" sz="1200" dirty="0" smtClean="0">
              <a:latin typeface="Arial" pitchFamily="34" charset="0"/>
            </a:endParaRPr>
          </a:p>
        </p:txBody>
      </p:sp>
    </p:spTree>
    <p:extLst>
      <p:ext uri="{BB962C8B-B14F-4D97-AF65-F5344CB8AC3E}">
        <p14:creationId xmlns:p14="http://schemas.microsoft.com/office/powerpoint/2010/main" val="209330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EC13F-0DCE-4B47-AAC7-AEF64D7ED8B8}" type="slidenum">
              <a:rPr lang="en-US" smtClean="0"/>
              <a:pPr/>
              <a:t>23</a:t>
            </a:fld>
            <a:endParaRPr lang="en-US" dirty="0"/>
          </a:p>
        </p:txBody>
      </p:sp>
    </p:spTree>
    <p:extLst>
      <p:ext uri="{BB962C8B-B14F-4D97-AF65-F5344CB8AC3E}">
        <p14:creationId xmlns:p14="http://schemas.microsoft.com/office/powerpoint/2010/main" val="180100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A66E6-5173-3244-9932-6FDB07E7D78F}" type="slidenum">
              <a:rPr lang="en-US" smtClean="0"/>
              <a:t>6</a:t>
            </a:fld>
            <a:endParaRPr lang="en-US" dirty="0"/>
          </a:p>
        </p:txBody>
      </p:sp>
    </p:spTree>
    <p:extLst>
      <p:ext uri="{BB962C8B-B14F-4D97-AF65-F5344CB8AC3E}">
        <p14:creationId xmlns:p14="http://schemas.microsoft.com/office/powerpoint/2010/main" val="309291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are we building this snowflake to actually do?  What is the kind of change we are bring about? </a:t>
            </a:r>
            <a:r>
              <a:rPr lang="en-US" dirty="0" smtClean="0"/>
              <a:t>The</a:t>
            </a:r>
            <a:r>
              <a:rPr lang="en-US" baseline="0" dirty="0" smtClean="0"/>
              <a:t> theory of change—the way we seek to accomplish the transformation we seek unfolds by activating people to act in the service of their interests and values, building community and collective power  from our combined resources and using this power to address this collective challenge.  We build the snowflake to build collective power.</a:t>
            </a:r>
            <a:endParaRPr lang="en-US" dirty="0"/>
          </a:p>
        </p:txBody>
      </p:sp>
      <p:sp>
        <p:nvSpPr>
          <p:cNvPr id="4" name="Slide Number Placeholder 3"/>
          <p:cNvSpPr>
            <a:spLocks noGrp="1"/>
          </p:cNvSpPr>
          <p:nvPr>
            <p:ph type="sldNum" sz="quarter" idx="10"/>
          </p:nvPr>
        </p:nvSpPr>
        <p:spPr/>
        <p:txBody>
          <a:bodyPr/>
          <a:lstStyle/>
          <a:p>
            <a:fld id="{F3D78194-8173-0B49-86BA-C9B0E52B669C}"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6377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TALKING</a:t>
            </a:r>
            <a:r>
              <a:rPr lang="en-GB" baseline="0" dirty="0"/>
              <a:t> POINTS:</a:t>
            </a:r>
          </a:p>
          <a:p>
            <a:pPr marL="228600" indent="-228600" eaLnBrk="1" hangingPunct="1">
              <a:spcBef>
                <a:spcPct val="0"/>
              </a:spcBef>
              <a:buAutoNum type="arabicPeriod"/>
            </a:pPr>
            <a:r>
              <a:rPr lang="en-GB" baseline="0" dirty="0"/>
              <a:t>There are many definitions of leadership.  We offer this definition because it underpins the tools we are working with for the rest of the day.</a:t>
            </a:r>
          </a:p>
          <a:p>
            <a:pPr marL="228600" indent="-228600" eaLnBrk="1" hangingPunct="1">
              <a:spcBef>
                <a:spcPct val="0"/>
              </a:spcBef>
              <a:buAutoNum type="arabicPeriod"/>
            </a:pPr>
            <a:endParaRPr lang="en-GB" baseline="0" dirty="0"/>
          </a:p>
          <a:p>
            <a:pPr marL="228600" indent="-228600" eaLnBrk="1" hangingPunct="1">
              <a:spcBef>
                <a:spcPct val="0"/>
              </a:spcBef>
              <a:buAutoNum type="arabicPeriod"/>
            </a:pPr>
            <a:r>
              <a:rPr lang="en-GB" baseline="0" dirty="0"/>
              <a:t>It is a practice, not a position of bestowed authority, like a manager or a CEO.</a:t>
            </a:r>
          </a:p>
          <a:p>
            <a:pPr marL="228600" indent="-228600" eaLnBrk="1" hangingPunct="1">
              <a:spcBef>
                <a:spcPct val="0"/>
              </a:spcBef>
              <a:buAutoNum type="arabicPeriod"/>
            </a:pPr>
            <a:r>
              <a:rPr lang="en-GB" baseline="0" dirty="0"/>
              <a:t>This is the leadership that emerges when someone sees something that urgently needs to be changes and that represents an affront to their values.  The leader is the one who accepts responsibility for changing the status quo.</a:t>
            </a:r>
          </a:p>
          <a:p>
            <a:pPr marL="228600" indent="-228600" eaLnBrk="1" hangingPunct="1">
              <a:spcBef>
                <a:spcPct val="0"/>
              </a:spcBef>
              <a:buAutoNum type="arabicPeriod"/>
            </a:pPr>
            <a:r>
              <a:rPr lang="en-GB" dirty="0"/>
              <a:t>The</a:t>
            </a:r>
            <a:r>
              <a:rPr lang="en-GB" baseline="0" dirty="0"/>
              <a:t> definition also points to a very critical distinction:  the leaders first move is towards “lifting up” or “enabling” others of like mind and situation to join the leader in taking collective action to address the intolerable condition.  </a:t>
            </a:r>
          </a:p>
          <a:p>
            <a:pPr marL="228600" indent="-228600" eaLnBrk="1" hangingPunct="1">
              <a:spcBef>
                <a:spcPct val="0"/>
              </a:spcBef>
              <a:buAutoNum type="arabicPeriod"/>
            </a:pPr>
            <a:endParaRPr lang="en-GB" baseline="0"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83CAF-1CC2-4A2B-AA79-96FF5802F021}" type="slidenum">
              <a:rPr lang="en-GB">
                <a:solidFill>
                  <a:prstClr val="black"/>
                </a:solidFill>
                <a:latin typeface="Calibri"/>
              </a:rPr>
              <a:pPr fontAlgn="base">
                <a:spcBef>
                  <a:spcPct val="0"/>
                </a:spcBef>
                <a:spcAft>
                  <a:spcPct val="0"/>
                </a:spcAft>
                <a:defRPr/>
              </a:pPr>
              <a:t>11</a:t>
            </a:fld>
            <a:endParaRPr lang="en-GB" dirty="0">
              <a:solidFill>
                <a:prstClr val="black"/>
              </a:solidFill>
              <a:latin typeface="Calibri"/>
            </a:endParaRPr>
          </a:p>
        </p:txBody>
      </p:sp>
    </p:spTree>
    <p:extLst>
      <p:ext uri="{BB962C8B-B14F-4D97-AF65-F5344CB8AC3E}">
        <p14:creationId xmlns:p14="http://schemas.microsoft.com/office/powerpoint/2010/main" val="92932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600" dirty="0"/>
              <a:t>TALKING POINTS:</a:t>
            </a:r>
          </a:p>
          <a:p>
            <a:endParaRPr lang="en-US" sz="1600" dirty="0"/>
          </a:p>
          <a:p>
            <a:r>
              <a:rPr lang="en-US" sz="1600" dirty="0"/>
              <a:t>Why uncertainty?  Because in certain times, you don’t really need good leaders, you simply need good managers.  It is in uncertain times, when there is a lot of fear and confusion about what to do next, that you need strong leadership—leadership that enables others to walk alongside you towards a common purpose. </a:t>
            </a:r>
          </a:p>
          <a:p>
            <a:endParaRPr lang="en-US" sz="1600" dirty="0"/>
          </a:p>
          <a:p>
            <a:r>
              <a:rPr lang="en-US" sz="1600" dirty="0"/>
              <a:t>It is times like these that require a leader to address motivational and strategic challenges by helping articulate a common purpose and a strong rationale for why action in the face of uncertainty matters.</a:t>
            </a:r>
          </a:p>
          <a:p>
            <a:endParaRPr lang="en-US" sz="1600" dirty="0">
              <a:sym typeface="Helvetica" pitchFamily="34" charset="0"/>
            </a:endParaRPr>
          </a:p>
          <a:p>
            <a:pPr marL="0" indent="0" eaLnBrk="1" hangingPunct="1">
              <a:spcBef>
                <a:spcPct val="0"/>
              </a:spcBef>
              <a:buNone/>
            </a:pPr>
            <a:r>
              <a:rPr lang="en-GB" sz="1600" baseline="0" dirty="0"/>
              <a:t>ASK PARTICIPANTS:</a:t>
            </a:r>
          </a:p>
          <a:p>
            <a:pPr marL="0" marR="0" indent="0" algn="l" defTabSz="457200" rtl="0" eaLnBrk="1" fontAlgn="auto" latinLnBrk="0" hangingPunct="1">
              <a:lnSpc>
                <a:spcPct val="100000"/>
              </a:lnSpc>
              <a:spcBef>
                <a:spcPct val="0"/>
              </a:spcBef>
              <a:spcAft>
                <a:spcPts val="0"/>
              </a:spcAft>
              <a:buClrTx/>
              <a:buSzTx/>
              <a:buFontTx/>
              <a:buNone/>
              <a:tabLst/>
              <a:defRPr/>
            </a:pPr>
            <a:r>
              <a:rPr lang="en-GB" sz="1600" baseline="0" dirty="0"/>
              <a:t>Can you think of a time when you have been this kind of leader? </a:t>
            </a:r>
            <a:r>
              <a:rPr lang="en-US" sz="1600" dirty="0">
                <a:sym typeface="Helvetica" pitchFamily="34" charset="0"/>
              </a:rPr>
              <a:t>How did you frame the challenge and the reasons why they needed to be overcome?</a:t>
            </a:r>
          </a:p>
          <a:p>
            <a:pPr marL="0" indent="0" eaLnBrk="1" hangingPunct="1">
              <a:spcBef>
                <a:spcPct val="0"/>
              </a:spcBef>
              <a:buNone/>
            </a:pPr>
            <a:r>
              <a:rPr lang="en-GB" sz="1600" baseline="0" dirty="0"/>
              <a:t> (if time permits—as them to pair share for 5 min and reflect back to the plenary group)</a:t>
            </a:r>
            <a:endParaRPr lang="en-GB" sz="1600" dirty="0"/>
          </a:p>
        </p:txBody>
      </p:sp>
    </p:spTree>
    <p:extLst>
      <p:ext uri="{BB962C8B-B14F-4D97-AF65-F5344CB8AC3E}">
        <p14:creationId xmlns:p14="http://schemas.microsoft.com/office/powerpoint/2010/main" val="108333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EC13F-0DCE-4B47-AAC7-AEF64D7ED8B8}" type="slidenum">
              <a:rPr lang="en-US" smtClean="0"/>
              <a:pPr/>
              <a:t>14</a:t>
            </a:fld>
            <a:endParaRPr lang="en-US" dirty="0"/>
          </a:p>
        </p:txBody>
      </p:sp>
    </p:spTree>
    <p:extLst>
      <p:ext uri="{BB962C8B-B14F-4D97-AF65-F5344CB8AC3E}">
        <p14:creationId xmlns:p14="http://schemas.microsoft.com/office/powerpoint/2010/main" val="44701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0484"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Unicode MS" charset="0"/>
              </a:defRPr>
            </a:lvl1pPr>
            <a:lvl2pPr marL="742868" indent="-285718">
              <a:defRPr>
                <a:solidFill>
                  <a:schemeClr val="tx1"/>
                </a:solidFill>
                <a:latin typeface="Arial Unicode MS" charset="0"/>
              </a:defRPr>
            </a:lvl2pPr>
            <a:lvl3pPr marL="1142874" indent="-228574">
              <a:defRPr>
                <a:solidFill>
                  <a:schemeClr val="tx1"/>
                </a:solidFill>
                <a:latin typeface="Arial Unicode MS" charset="0"/>
              </a:defRPr>
            </a:lvl3pPr>
            <a:lvl4pPr marL="1600023" indent="-228574">
              <a:defRPr>
                <a:solidFill>
                  <a:schemeClr val="tx1"/>
                </a:solidFill>
                <a:latin typeface="Arial Unicode MS" charset="0"/>
              </a:defRPr>
            </a:lvl4pPr>
            <a:lvl5pPr marL="2057173" indent="-228574">
              <a:defRPr>
                <a:solidFill>
                  <a:schemeClr val="tx1"/>
                </a:solidFill>
                <a:latin typeface="Arial Unicode MS" charset="0"/>
              </a:defRPr>
            </a:lvl5pPr>
            <a:lvl6pPr marL="2514322" indent="-228574" eaLnBrk="0" fontAlgn="base" hangingPunct="0">
              <a:spcBef>
                <a:spcPct val="0"/>
              </a:spcBef>
              <a:spcAft>
                <a:spcPct val="0"/>
              </a:spcAft>
              <a:defRPr>
                <a:solidFill>
                  <a:schemeClr val="tx1"/>
                </a:solidFill>
                <a:latin typeface="Arial Unicode MS" charset="0"/>
              </a:defRPr>
            </a:lvl6pPr>
            <a:lvl7pPr marL="2971471" indent="-228574" eaLnBrk="0" fontAlgn="base" hangingPunct="0">
              <a:spcBef>
                <a:spcPct val="0"/>
              </a:spcBef>
              <a:spcAft>
                <a:spcPct val="0"/>
              </a:spcAft>
              <a:defRPr>
                <a:solidFill>
                  <a:schemeClr val="tx1"/>
                </a:solidFill>
                <a:latin typeface="Arial Unicode MS" charset="0"/>
              </a:defRPr>
            </a:lvl7pPr>
            <a:lvl8pPr marL="3428620" indent="-228574" eaLnBrk="0" fontAlgn="base" hangingPunct="0">
              <a:spcBef>
                <a:spcPct val="0"/>
              </a:spcBef>
              <a:spcAft>
                <a:spcPct val="0"/>
              </a:spcAft>
              <a:defRPr>
                <a:solidFill>
                  <a:schemeClr val="tx1"/>
                </a:solidFill>
                <a:latin typeface="Arial Unicode MS" charset="0"/>
              </a:defRPr>
            </a:lvl8pPr>
            <a:lvl9pPr marL="3885770" indent="-228574" eaLnBrk="0" fontAlgn="base" hangingPunct="0">
              <a:spcBef>
                <a:spcPct val="0"/>
              </a:spcBef>
              <a:spcAft>
                <a:spcPct val="0"/>
              </a:spcAft>
              <a:defRPr>
                <a:solidFill>
                  <a:schemeClr val="tx1"/>
                </a:solidFill>
                <a:latin typeface="Arial Unicode MS" charset="0"/>
              </a:defRPr>
            </a:lvl9pPr>
          </a:lstStyle>
          <a:p>
            <a:r>
              <a:rPr lang="en-US" dirty="0">
                <a:latin typeface="Arial" charset="0"/>
              </a:rPr>
              <a:t>Jane Rook WMSHA 5th July  2007</a:t>
            </a:r>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Unicode MS" charset="0"/>
              </a:defRPr>
            </a:lvl1pPr>
            <a:lvl2pPr marL="742868" indent="-285718">
              <a:defRPr>
                <a:solidFill>
                  <a:schemeClr val="tx1"/>
                </a:solidFill>
                <a:latin typeface="Arial Unicode MS" charset="0"/>
              </a:defRPr>
            </a:lvl2pPr>
            <a:lvl3pPr marL="1142874" indent="-228574">
              <a:defRPr>
                <a:solidFill>
                  <a:schemeClr val="tx1"/>
                </a:solidFill>
                <a:latin typeface="Arial Unicode MS" charset="0"/>
              </a:defRPr>
            </a:lvl3pPr>
            <a:lvl4pPr marL="1600023" indent="-228574">
              <a:defRPr>
                <a:solidFill>
                  <a:schemeClr val="tx1"/>
                </a:solidFill>
                <a:latin typeface="Arial Unicode MS" charset="0"/>
              </a:defRPr>
            </a:lvl4pPr>
            <a:lvl5pPr marL="2057173" indent="-228574">
              <a:defRPr>
                <a:solidFill>
                  <a:schemeClr val="tx1"/>
                </a:solidFill>
                <a:latin typeface="Arial Unicode MS" charset="0"/>
              </a:defRPr>
            </a:lvl5pPr>
            <a:lvl6pPr marL="2514322" indent="-228574" eaLnBrk="0" fontAlgn="base" hangingPunct="0">
              <a:spcBef>
                <a:spcPct val="0"/>
              </a:spcBef>
              <a:spcAft>
                <a:spcPct val="0"/>
              </a:spcAft>
              <a:defRPr>
                <a:solidFill>
                  <a:schemeClr val="tx1"/>
                </a:solidFill>
                <a:latin typeface="Arial Unicode MS" charset="0"/>
              </a:defRPr>
            </a:lvl6pPr>
            <a:lvl7pPr marL="2971471" indent="-228574" eaLnBrk="0" fontAlgn="base" hangingPunct="0">
              <a:spcBef>
                <a:spcPct val="0"/>
              </a:spcBef>
              <a:spcAft>
                <a:spcPct val="0"/>
              </a:spcAft>
              <a:defRPr>
                <a:solidFill>
                  <a:schemeClr val="tx1"/>
                </a:solidFill>
                <a:latin typeface="Arial Unicode MS" charset="0"/>
              </a:defRPr>
            </a:lvl7pPr>
            <a:lvl8pPr marL="3428620" indent="-228574" eaLnBrk="0" fontAlgn="base" hangingPunct="0">
              <a:spcBef>
                <a:spcPct val="0"/>
              </a:spcBef>
              <a:spcAft>
                <a:spcPct val="0"/>
              </a:spcAft>
              <a:defRPr>
                <a:solidFill>
                  <a:schemeClr val="tx1"/>
                </a:solidFill>
                <a:latin typeface="Arial Unicode MS" charset="0"/>
              </a:defRPr>
            </a:lvl8pPr>
            <a:lvl9pPr marL="3885770" indent="-228574" eaLnBrk="0" fontAlgn="base" hangingPunct="0">
              <a:spcBef>
                <a:spcPct val="0"/>
              </a:spcBef>
              <a:spcAft>
                <a:spcPct val="0"/>
              </a:spcAft>
              <a:defRPr>
                <a:solidFill>
                  <a:schemeClr val="tx1"/>
                </a:solidFill>
                <a:latin typeface="Arial Unicode MS" charset="0"/>
              </a:defRPr>
            </a:lvl9pPr>
          </a:lstStyle>
          <a:p>
            <a:fld id="{AE8B93E1-426E-40CC-8AE4-D8FA2CBB6A59}" type="slidenum">
              <a:rPr lang="en-US" smtClean="0">
                <a:latin typeface="Arial" charset="0"/>
              </a:rPr>
              <a:pPr/>
              <a:t>15</a:t>
            </a:fld>
            <a:endParaRPr lang="en-US" dirty="0">
              <a:latin typeface="Arial" charset="0"/>
            </a:endParaRPr>
          </a:p>
        </p:txBody>
      </p:sp>
    </p:spTree>
    <p:extLst>
      <p:ext uri="{BB962C8B-B14F-4D97-AF65-F5344CB8AC3E}">
        <p14:creationId xmlns:p14="http://schemas.microsoft.com/office/powerpoint/2010/main" val="45619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331822C-9C14-CE4F-8323-161678F81E66}" type="slidenum">
              <a:rPr lang="en-US" sz="1200">
                <a:solidFill>
                  <a:prstClr val="black"/>
                </a:solidFill>
              </a:rPr>
              <a:pPr/>
              <a:t>16</a:t>
            </a:fld>
            <a:endParaRPr lang="en-US" sz="1200" dirty="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MS PGothic" charset="0"/>
              <a:cs typeface="MS PGothic" charset="0"/>
            </a:endParaRPr>
          </a:p>
        </p:txBody>
      </p:sp>
    </p:spTree>
    <p:extLst>
      <p:ext uri="{BB962C8B-B14F-4D97-AF65-F5344CB8AC3E}">
        <p14:creationId xmlns:p14="http://schemas.microsoft.com/office/powerpoint/2010/main" val="129318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ED713D3-EA60-FD40-92BC-8EFFDE533971}" type="slidenum">
              <a:rPr lang="en-US" sz="1200">
                <a:solidFill>
                  <a:prstClr val="black"/>
                </a:solidFill>
              </a:rPr>
              <a:pPr/>
              <a:t>17</a:t>
            </a:fld>
            <a:endParaRPr lang="en-US" sz="1200" dirty="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MS PGothic" charset="0"/>
              <a:cs typeface="MS PGothic" charset="0"/>
            </a:endParaRPr>
          </a:p>
        </p:txBody>
      </p:sp>
    </p:spTree>
    <p:extLst>
      <p:ext uri="{BB962C8B-B14F-4D97-AF65-F5344CB8AC3E}">
        <p14:creationId xmlns:p14="http://schemas.microsoft.com/office/powerpoint/2010/main" val="941814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Circles">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l="43150" t="1126" r="19406" b="70792"/>
          <a:stretch/>
        </p:blipFill>
        <p:spPr>
          <a:xfrm>
            <a:off x="-2" y="1"/>
            <a:ext cx="9144002" cy="6858001"/>
          </a:xfrm>
          <a:prstGeom prst="rect">
            <a:avLst/>
          </a:prstGeom>
        </p:spPr>
      </p:pic>
      <p:sp>
        <p:nvSpPr>
          <p:cNvPr id="19" name="Rectangle 18"/>
          <p:cNvSpPr/>
          <p:nvPr userDrawn="1"/>
        </p:nvSpPr>
        <p:spPr>
          <a:xfrm>
            <a:off x="0" y="1"/>
            <a:ext cx="9144000" cy="6858000"/>
          </a:xfrm>
          <a:prstGeom prst="rect">
            <a:avLst/>
          </a:prstGeom>
          <a:solidFill>
            <a:schemeClr val="bg1">
              <a:lumMod val="95000"/>
            </a:schemeClr>
          </a:solidFill>
          <a:ln>
            <a:no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rotWithShape="1">
          <a:blip r:embed="rId3"/>
          <a:srcRect l="74159" t="29629" b="24218"/>
          <a:stretch/>
        </p:blipFill>
        <p:spPr>
          <a:xfrm>
            <a:off x="4656667" y="0"/>
            <a:ext cx="3839625" cy="6858001"/>
          </a:xfrm>
          <a:prstGeom prst="rect">
            <a:avLst/>
          </a:prstGeom>
        </p:spPr>
      </p:pic>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l="43150" t="1126" r="19406" b="70792"/>
          <a:stretch/>
        </p:blipFill>
        <p:spPr>
          <a:xfrm>
            <a:off x="-2" y="1"/>
            <a:ext cx="9144002" cy="6858001"/>
          </a:xfrm>
          <a:prstGeom prst="rect">
            <a:avLst/>
          </a:prstGeom>
        </p:spPr>
      </p:pic>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43150" t="1126" r="19406" b="70792"/>
          <a:stretch/>
        </p:blipFill>
        <p:spPr>
          <a:xfrm>
            <a:off x="-2" y="0"/>
            <a:ext cx="9144002" cy="6858001"/>
          </a:xfrm>
          <a:prstGeom prst="rect">
            <a:avLst/>
          </a:prstGeom>
        </p:spPr>
      </p:pic>
      <p:sp>
        <p:nvSpPr>
          <p:cNvPr id="9" name="Title 1"/>
          <p:cNvSpPr>
            <a:spLocks noGrp="1"/>
          </p:cNvSpPr>
          <p:nvPr>
            <p:ph type="ctrTitle"/>
          </p:nvPr>
        </p:nvSpPr>
        <p:spPr>
          <a:xfrm>
            <a:off x="424217" y="3291251"/>
            <a:ext cx="4850516" cy="400110"/>
          </a:xfrm>
        </p:spPr>
        <p:txBody>
          <a:bodyPr lIns="0" tIns="0" rIns="127000" anchor="t" anchorCtr="0"/>
          <a:lstStyle>
            <a:lvl1pPr>
              <a:defRPr sz="2600" b="1" i="0">
                <a:solidFill>
                  <a:srgbClr val="ED6A36"/>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23545" y="3695472"/>
            <a:ext cx="4844085" cy="338554"/>
          </a:xfrm>
        </p:spPr>
        <p:txBody>
          <a:bodyPr wrap="square" lIns="0" rIns="127000">
            <a:spAutoFit/>
          </a:bodyPr>
          <a:lstStyle>
            <a:lvl1pPr marL="0" indent="0" algn="l">
              <a:buNone/>
              <a:defRPr sz="2200" b="0" i="1">
                <a:solidFill>
                  <a:srgbClr val="26BBB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3" hasCustomPrompt="1"/>
          </p:nvPr>
        </p:nvSpPr>
        <p:spPr>
          <a:xfrm>
            <a:off x="431483" y="5692676"/>
            <a:ext cx="4843250" cy="276999"/>
          </a:xfrm>
        </p:spPr>
        <p:txBody>
          <a:bodyPr wrap="square" lIns="0" rIns="254000">
            <a:spAutoFit/>
          </a:bodyPr>
          <a:lstStyle>
            <a:lvl1pPr marL="0" indent="0" algn="l">
              <a:spcBef>
                <a:spcPts val="600"/>
              </a:spcBef>
              <a:buNone/>
              <a:defRPr sz="1800" baseline="0">
                <a:solidFill>
                  <a:srgbClr val="6E6E73"/>
                </a:solidFill>
              </a:defRPr>
            </a:lvl1pPr>
          </a:lstStyle>
          <a:p>
            <a:pPr lvl="0"/>
            <a:r>
              <a:rPr lang="en-US" dirty="0" smtClean="0"/>
              <a:t>Click to enter presentation location and date</a:t>
            </a:r>
            <a:endParaRPr lang="en-US" dirty="0"/>
          </a:p>
        </p:txBody>
      </p:sp>
      <p:sp>
        <p:nvSpPr>
          <p:cNvPr id="12" name="Text Placeholder 16"/>
          <p:cNvSpPr>
            <a:spLocks noGrp="1"/>
          </p:cNvSpPr>
          <p:nvPr>
            <p:ph type="body" sz="quarter" idx="14" hasCustomPrompt="1"/>
          </p:nvPr>
        </p:nvSpPr>
        <p:spPr>
          <a:xfrm>
            <a:off x="423545" y="4817279"/>
            <a:ext cx="4851188" cy="469359"/>
          </a:xfrm>
        </p:spPr>
        <p:txBody>
          <a:bodyPr wrap="square" lIns="0" rIns="127000" bIns="190500" anchor="b" anchorCtr="0">
            <a:spAutoFit/>
          </a:bodyPr>
          <a:lstStyle>
            <a:lvl1pPr marL="0" indent="0">
              <a:spcBef>
                <a:spcPts val="0"/>
              </a:spcBef>
              <a:buNone/>
              <a:defRPr sz="1800">
                <a:solidFill>
                  <a:srgbClr val="26BBB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speaker name/title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24217" y="800899"/>
            <a:ext cx="3906483" cy="1359391"/>
          </a:xfrm>
          <a:prstGeom prst="rect">
            <a:avLst/>
          </a:prstGeom>
        </p:spPr>
      </p:pic>
    </p:spTree>
    <p:extLst>
      <p:ext uri="{BB962C8B-B14F-4D97-AF65-F5344CB8AC3E}">
        <p14:creationId xmlns:p14="http://schemas.microsoft.com/office/powerpoint/2010/main" val="74792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smtClean="0"/>
              <a:t>Click to edit Master text styles</a:t>
            </a:r>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3536156"/>
            <a:ext cx="3625453"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6"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6"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dirty="0"/>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smtClean="0"/>
              <a:t>Click to edit Master text styles</a:t>
            </a:r>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Circle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l="43150" t="1126" r="19406" b="70792"/>
          <a:stretch/>
        </p:blipFill>
        <p:spPr>
          <a:xfrm>
            <a:off x="-2" y="0"/>
            <a:ext cx="9144002" cy="6858001"/>
          </a:xfrm>
          <a:prstGeom prst="rect">
            <a:avLst/>
          </a:prstGeom>
        </p:spPr>
      </p:pic>
      <p:sp>
        <p:nvSpPr>
          <p:cNvPr id="10" name="Rectangle 9"/>
          <p:cNvSpPr/>
          <p:nvPr userDrawn="1"/>
        </p:nvSpPr>
        <p:spPr>
          <a:xfrm>
            <a:off x="0" y="0"/>
            <a:ext cx="9144000" cy="6858000"/>
          </a:xfrm>
          <a:prstGeom prst="rect">
            <a:avLst/>
          </a:prstGeom>
          <a:solidFill>
            <a:schemeClr val="bg1">
              <a:lumMod val="95000"/>
            </a:schemeClr>
          </a:solidFill>
          <a:ln>
            <a:no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a:srcRect l="74159" t="29629" b="24218"/>
          <a:stretch/>
        </p:blipFill>
        <p:spPr>
          <a:xfrm>
            <a:off x="4656667" y="-1"/>
            <a:ext cx="3839625" cy="6858001"/>
          </a:xfrm>
          <a:prstGeom prst="rect">
            <a:avLst/>
          </a:prstGeom>
        </p:spPr>
      </p:pic>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43150" t="1126" r="19406" b="70792"/>
          <a:stretch/>
        </p:blipFill>
        <p:spPr>
          <a:xfrm>
            <a:off x="-2" y="0"/>
            <a:ext cx="9144002" cy="6858001"/>
          </a:xfrm>
          <a:prstGeom prst="rect">
            <a:avLst/>
          </a:prstGeom>
        </p:spPr>
      </p:pic>
      <p:sp>
        <p:nvSpPr>
          <p:cNvPr id="6" name="Title Placeholder 1"/>
          <p:cNvSpPr>
            <a:spLocks noGrp="1"/>
          </p:cNvSpPr>
          <p:nvPr>
            <p:ph type="title" hasCustomPrompt="1"/>
          </p:nvPr>
        </p:nvSpPr>
        <p:spPr>
          <a:xfrm>
            <a:off x="457200" y="4224782"/>
            <a:ext cx="5715000" cy="461665"/>
          </a:xfrm>
          <a:prstGeom prst="rect">
            <a:avLst/>
          </a:prstGeom>
        </p:spPr>
        <p:txBody>
          <a:bodyPr vert="horz" wrap="square" lIns="0" tIns="0" rIns="0" bIns="0" rtlCol="0" anchor="ctr">
            <a:spAutoFit/>
          </a:bodyPr>
          <a:lstStyle>
            <a:lvl1pPr>
              <a:defRPr>
                <a:solidFill>
                  <a:schemeClr val="accent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2979876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With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2"/>
          <p:cNvSpPr>
            <a:spLocks noGrp="1"/>
          </p:cNvSpPr>
          <p:nvPr>
            <p:ph idx="1"/>
          </p:nvPr>
        </p:nvSpPr>
        <p:spPr>
          <a:xfrm>
            <a:off x="457200" y="1358900"/>
            <a:ext cx="8229600" cy="1474250"/>
          </a:xfrm>
        </p:spPr>
        <p:txBody>
          <a:bodyPr>
            <a:spAutoFit/>
          </a:bodyPr>
          <a:lstStyle>
            <a:lvl1pPr>
              <a:defRPr sz="2500">
                <a:solidFill>
                  <a:srgbClr val="161616"/>
                </a:solidFill>
              </a:defRPr>
            </a:lvl1pPr>
            <a:lvl2pPr>
              <a:defRPr sz="2300">
                <a:solidFill>
                  <a:srgbClr val="161616"/>
                </a:solidFill>
              </a:defRPr>
            </a:lvl2pPr>
            <a:lvl3pPr>
              <a:defRPr sz="2000">
                <a:solidFill>
                  <a:srgbClr val="161616"/>
                </a:solidFill>
              </a:defRPr>
            </a:lvl3pPr>
            <a:lvl4pPr>
              <a:defRPr sz="1600">
                <a:solidFill>
                  <a:srgbClr val="161616"/>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96240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Without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358900"/>
            <a:ext cx="8229600" cy="1474250"/>
          </a:xfrm>
        </p:spPr>
        <p:txBody>
          <a:bodyPr>
            <a:spAutoFit/>
          </a:bodyPr>
          <a:lstStyle>
            <a:lvl1pPr>
              <a:defRPr sz="2500">
                <a:solidFill>
                  <a:srgbClr val="161616"/>
                </a:solidFill>
              </a:defRPr>
            </a:lvl1pPr>
            <a:lvl2pPr>
              <a:defRPr sz="2300">
                <a:solidFill>
                  <a:srgbClr val="161616"/>
                </a:solidFill>
              </a:defRPr>
            </a:lvl2pPr>
            <a:lvl3pPr>
              <a:defRPr sz="2000">
                <a:solidFill>
                  <a:srgbClr val="161616"/>
                </a:solidFill>
              </a:defRPr>
            </a:lvl3pPr>
            <a:lvl4pPr>
              <a:defRPr sz="1600">
                <a:solidFill>
                  <a:srgbClr val="161616"/>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6"/>
          <p:cNvSpPr/>
          <p:nvPr userDrawn="1"/>
        </p:nvSpPr>
        <p:spPr>
          <a:xfrm>
            <a:off x="1" y="6339205"/>
            <a:ext cx="9144000" cy="5187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70049" y="6342802"/>
            <a:ext cx="868166" cy="333020"/>
          </a:xfrm>
          <a:prstGeom prst="rect">
            <a:avLst/>
          </a:prstGeom>
        </p:spPr>
      </p:pic>
      <p:sp>
        <p:nvSpPr>
          <p:cNvPr id="10" name="Oval 9"/>
          <p:cNvSpPr>
            <a:spLocks noChangeAspect="1"/>
          </p:cNvSpPr>
          <p:nvPr userDrawn="1"/>
        </p:nvSpPr>
        <p:spPr>
          <a:xfrm>
            <a:off x="8453909" y="6386434"/>
            <a:ext cx="279400" cy="279400"/>
          </a:xfrm>
          <a:prstGeom prst="ellipse">
            <a:avLst/>
          </a:prstGeom>
          <a:noFill/>
          <a:ln w="28575" cmpd="sng">
            <a:solidFill>
              <a:srgbClr val="26BB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8813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Two S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58900"/>
            <a:ext cx="4038600" cy="2154436"/>
          </a:xfrm>
        </p:spPr>
        <p:txBody>
          <a:bodyPr>
            <a:spAutoFit/>
          </a:bodyPr>
          <a:lstStyle>
            <a:lvl1pPr>
              <a:defRPr sz="2500"/>
            </a:lvl1pPr>
            <a:lvl2pPr>
              <a:defRPr sz="23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8900"/>
            <a:ext cx="4038600" cy="2154436"/>
          </a:xfrm>
        </p:spPr>
        <p:txBody>
          <a:bodyPr>
            <a:spAutoFit/>
          </a:bodyPr>
          <a:lstStyle>
            <a:lvl1pPr>
              <a:defRPr sz="2500"/>
            </a:lvl1pPr>
            <a:lvl2pPr>
              <a:defRPr sz="23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26D1A5-CF6A-E242-91D9-B27BF19F52D1}" type="datetimeFigureOut">
              <a:rPr lang="en-US" smtClean="0"/>
              <a:pPr/>
              <a:t>6/15/2017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415809" y="6339205"/>
            <a:ext cx="355600" cy="365125"/>
          </a:xfrm>
          <a:prstGeom prst="rect">
            <a:avLst/>
          </a:prstGeom>
        </p:spPr>
        <p:txBody>
          <a:bodyPr/>
          <a:lstStyle/>
          <a:p>
            <a:fld id="{ECB23209-8EE7-4645-82D6-CA23B526E731}" type="slidenum">
              <a:rPr lang="en-US" smtClean="0"/>
              <a:pPr/>
              <a:t>‹#›</a:t>
            </a:fld>
            <a:endParaRPr lang="en-US" dirty="0"/>
          </a:p>
        </p:txBody>
      </p:sp>
    </p:spTree>
    <p:extLst>
      <p:ext uri="{BB962C8B-B14F-4D97-AF65-F5344CB8AC3E}">
        <p14:creationId xmlns:p14="http://schemas.microsoft.com/office/powerpoint/2010/main" val="144046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26D1A5-CF6A-E242-91D9-B27BF19F52D1}" type="datetimeFigureOut">
              <a:rPr lang="en-US" smtClean="0"/>
              <a:pPr/>
              <a:t>6/15/2017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B23209-8EE7-4645-82D6-CA23B526E731}" type="slidenum">
              <a:rPr lang="en-US" smtClean="0"/>
              <a:pPr/>
              <a:t>‹#›</a:t>
            </a:fld>
            <a:endParaRPr lang="en-US" dirty="0"/>
          </a:p>
        </p:txBody>
      </p:sp>
    </p:spTree>
    <p:extLst>
      <p:ext uri="{BB962C8B-B14F-4D97-AF65-F5344CB8AC3E}">
        <p14:creationId xmlns:p14="http://schemas.microsoft.com/office/powerpoint/2010/main" val="28961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80268"/>
            <a:ext cx="8229600" cy="787915"/>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895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
        <p:nvSpPr>
          <p:cNvPr id="4" name="TextBox 3"/>
          <p:cNvSpPr txBox="1"/>
          <p:nvPr userDrawn="1"/>
        </p:nvSpPr>
        <p:spPr>
          <a:xfrm>
            <a:off x="705556" y="6533444"/>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389715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6619"/>
            <a:ext cx="8229600" cy="461665"/>
          </a:xfrm>
          <a:prstGeom prst="rect">
            <a:avLst/>
          </a:prstGeom>
        </p:spPr>
        <p:txBody>
          <a:bodyPr vert="horz" lIns="0" tIns="0" rIns="0" bIns="0" rtlCol="0" anchor="ctr">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58900"/>
            <a:ext cx="8229600" cy="1511183"/>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415809" y="6339205"/>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pic>
        <p:nvPicPr>
          <p:cNvPr id="7" name="Picture 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70049" y="6342802"/>
            <a:ext cx="868166" cy="333020"/>
          </a:xfrm>
          <a:prstGeom prst="rect">
            <a:avLst/>
          </a:prstGeom>
        </p:spPr>
      </p:pic>
      <p:sp>
        <p:nvSpPr>
          <p:cNvPr id="8" name="Oval 7"/>
          <p:cNvSpPr>
            <a:spLocks noChangeAspect="1"/>
          </p:cNvSpPr>
          <p:nvPr/>
        </p:nvSpPr>
        <p:spPr>
          <a:xfrm>
            <a:off x="8453909" y="6386434"/>
            <a:ext cx="279400" cy="279400"/>
          </a:xfrm>
          <a:prstGeom prst="ellipse">
            <a:avLst/>
          </a:prstGeom>
          <a:noFill/>
          <a:ln w="28575" cmpd="sng">
            <a:solidFill>
              <a:srgbClr val="26BB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0" name="Straight Connector 9"/>
          <p:cNvCxnSpPr/>
          <p:nvPr/>
        </p:nvCxnSpPr>
        <p:spPr>
          <a:xfrm>
            <a:off x="1328813" y="6526134"/>
            <a:ext cx="7125096" cy="0"/>
          </a:xfrm>
          <a:prstGeom prst="line">
            <a:avLst/>
          </a:prstGeom>
          <a:ln w="12700" cmpd="sng">
            <a:solidFill>
              <a:srgbClr val="26BBB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101600"/>
            <a:ext cx="91440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27575"/>
            <a:ext cx="9144000"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3" r:id="rId1"/>
    <p:sldLayoutId id="2147493472" r:id="rId2"/>
    <p:sldLayoutId id="2147493475" r:id="rId3"/>
    <p:sldLayoutId id="2147493474" r:id="rId4"/>
    <p:sldLayoutId id="2147493459" r:id="rId5"/>
    <p:sldLayoutId id="2147493476" r:id="rId6"/>
    <p:sldLayoutId id="2147493479" r:id="rId7"/>
    <p:sldLayoutId id="2147493480" r:id="rId8"/>
    <p:sldLayoutId id="2147493481" r:id="rId9"/>
  </p:sldLayoutIdLst>
  <p:hf hdr="0" ftr="0" dt="0"/>
  <p:txStyles>
    <p:titleStyle>
      <a:lvl1pPr algn="l" defTabSz="457200" rtl="0" eaLnBrk="1" latinLnBrk="0" hangingPunct="1">
        <a:spcBef>
          <a:spcPct val="0"/>
        </a:spcBef>
        <a:buNone/>
        <a:defRPr sz="3000" b="1" kern="1200">
          <a:solidFill>
            <a:schemeClr val="bg2">
              <a:lumMod val="1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2">
              <a:lumMod val="10000"/>
            </a:schemeClr>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chemeClr val="bg2">
              <a:lumMod val="1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lumMod val="10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2">
              <a:lumMod val="10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892969" y="3536156"/>
            <a:ext cx="7358063" cy="79474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050" name="Rectangle 2"/>
          <p:cNvSpPr>
            <a:spLocks noGrp="1" noChangeArrowheads="1"/>
          </p:cNvSpPr>
          <p:nvPr>
            <p:ph type="title"/>
          </p:nvPr>
        </p:nvSpPr>
        <p:spPr bwMode="auto">
          <a:xfrm>
            <a:off x="892969" y="1151930"/>
            <a:ext cx="7358063" cy="2321719"/>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extLst>
      <p:ext uri="{BB962C8B-B14F-4D97-AF65-F5344CB8AC3E}">
        <p14:creationId xmlns:p14="http://schemas.microsoft.com/office/powerpoint/2010/main" val="1602525760"/>
      </p:ext>
    </p:extLst>
  </p:cSld>
  <p:clrMap bg1="lt1" tx1="dk1" bg2="lt2" tx2="dk2" accent1="accent1" accent2="accent2" accent3="accent3" accent4="accent4" accent5="accent5" accent6="accent6" hlink="hlink" folHlink="folHlink"/>
  <p:sldLayoutIdLst>
    <p:sldLayoutId id="2147493483" r:id="rId1"/>
    <p:sldLayoutId id="2147493484" r:id="rId2"/>
    <p:sldLayoutId id="2147493485" r:id="rId3"/>
    <p:sldLayoutId id="2147493486" r:id="rId4"/>
    <p:sldLayoutId id="2147493487" r:id="rId5"/>
    <p:sldLayoutId id="2147493488" r:id="rId6"/>
    <p:sldLayoutId id="2147493489" r:id="rId7"/>
    <p:sldLayoutId id="2147493490" r:id="rId8"/>
    <p:sldLayoutId id="2147493491" r:id="rId9"/>
    <p:sldLayoutId id="2147493492" r:id="rId10"/>
    <p:sldLayoutId id="2147493493" r:id="rId11"/>
  </p:sldLayoutIdLst>
  <p:transition/>
  <p:txStyles>
    <p:titleStyle>
      <a:lvl1pPr algn="ctr" rtl="0" fontAlgn="base">
        <a:spcBef>
          <a:spcPct val="0"/>
        </a:spcBef>
        <a:spcAft>
          <a:spcPct val="0"/>
        </a:spcAft>
        <a:defRPr sz="5906">
          <a:solidFill>
            <a:schemeClr val="tx1"/>
          </a:solidFill>
          <a:latin typeface="+mj-lt"/>
          <a:ea typeface="+mj-ea"/>
          <a:cs typeface="+mj-cs"/>
          <a:sym typeface="Gill Sans" charset="0"/>
        </a:defRPr>
      </a:lvl1pPr>
      <a:lvl2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31">
          <a:solidFill>
            <a:schemeClr val="tx1"/>
          </a:solidFill>
          <a:latin typeface="+mn-lt"/>
          <a:ea typeface="+mn-ea"/>
          <a:cs typeface="+mn-cs"/>
          <a:sym typeface="Gill Sans" charset="0"/>
        </a:defRPr>
      </a:lvl1pPr>
      <a:lvl2pPr algn="ctr" rtl="0" fontAlgn="base">
        <a:spcBef>
          <a:spcPct val="0"/>
        </a:spcBef>
        <a:spcAft>
          <a:spcPct val="0"/>
        </a:spcAft>
        <a:defRPr sz="2531">
          <a:solidFill>
            <a:schemeClr val="tx1"/>
          </a:solidFill>
          <a:latin typeface="+mn-lt"/>
          <a:ea typeface="+mn-ea"/>
          <a:cs typeface="+mn-cs"/>
          <a:sym typeface="Gill Sans" charset="0"/>
        </a:defRPr>
      </a:lvl2pPr>
      <a:lvl3pPr algn="ctr" rtl="0" fontAlgn="base">
        <a:spcBef>
          <a:spcPct val="0"/>
        </a:spcBef>
        <a:spcAft>
          <a:spcPct val="0"/>
        </a:spcAft>
        <a:defRPr sz="2531">
          <a:solidFill>
            <a:schemeClr val="tx1"/>
          </a:solidFill>
          <a:latin typeface="+mn-lt"/>
          <a:ea typeface="+mn-ea"/>
          <a:cs typeface="+mn-cs"/>
          <a:sym typeface="Gill Sans" charset="0"/>
        </a:defRPr>
      </a:lvl3pPr>
      <a:lvl4pPr algn="ctr" rtl="0" fontAlgn="base">
        <a:spcBef>
          <a:spcPct val="0"/>
        </a:spcBef>
        <a:spcAft>
          <a:spcPct val="0"/>
        </a:spcAft>
        <a:defRPr sz="2531">
          <a:solidFill>
            <a:schemeClr val="tx1"/>
          </a:solidFill>
          <a:latin typeface="+mn-lt"/>
          <a:ea typeface="+mn-ea"/>
          <a:cs typeface="+mn-cs"/>
          <a:sym typeface="Gill Sans" charset="0"/>
        </a:defRPr>
      </a:lvl4pPr>
      <a:lvl5pPr algn="ctr" rtl="0" fontAlgn="base">
        <a:spcBef>
          <a:spcPct val="0"/>
        </a:spcBef>
        <a:spcAft>
          <a:spcPct val="0"/>
        </a:spcAft>
        <a:defRPr sz="2531">
          <a:solidFill>
            <a:schemeClr val="tx1"/>
          </a:solidFill>
          <a:latin typeface="+mn-lt"/>
          <a:ea typeface="+mn-ea"/>
          <a:cs typeface="+mn-cs"/>
          <a:sym typeface="Gill Sans" charset="0"/>
        </a:defRPr>
      </a:lvl5pPr>
      <a:lvl6pPr marL="321457" algn="ctr" rtl="0" fontAlgn="base">
        <a:spcBef>
          <a:spcPct val="0"/>
        </a:spcBef>
        <a:spcAft>
          <a:spcPct val="0"/>
        </a:spcAft>
        <a:defRPr sz="2531">
          <a:solidFill>
            <a:schemeClr val="tx1"/>
          </a:solidFill>
          <a:latin typeface="+mn-lt"/>
          <a:ea typeface="+mn-ea"/>
          <a:cs typeface="+mn-cs"/>
          <a:sym typeface="Gill Sans" charset="0"/>
        </a:defRPr>
      </a:lvl6pPr>
      <a:lvl7pPr marL="642915" algn="ctr" rtl="0" fontAlgn="base">
        <a:spcBef>
          <a:spcPct val="0"/>
        </a:spcBef>
        <a:spcAft>
          <a:spcPct val="0"/>
        </a:spcAft>
        <a:defRPr sz="2531">
          <a:solidFill>
            <a:schemeClr val="tx1"/>
          </a:solidFill>
          <a:latin typeface="+mn-lt"/>
          <a:ea typeface="+mn-ea"/>
          <a:cs typeface="+mn-cs"/>
          <a:sym typeface="Gill Sans" charset="0"/>
        </a:defRPr>
      </a:lvl7pPr>
      <a:lvl8pPr marL="964372" algn="ctr" rtl="0" fontAlgn="base">
        <a:spcBef>
          <a:spcPct val="0"/>
        </a:spcBef>
        <a:spcAft>
          <a:spcPct val="0"/>
        </a:spcAft>
        <a:defRPr sz="2531">
          <a:solidFill>
            <a:schemeClr val="tx1"/>
          </a:solidFill>
          <a:latin typeface="+mn-lt"/>
          <a:ea typeface="+mn-ea"/>
          <a:cs typeface="+mn-cs"/>
          <a:sym typeface="Gill Sans" charset="0"/>
        </a:defRPr>
      </a:lvl8pPr>
      <a:lvl9pPr marL="1285829" algn="ctr" rtl="0" fontAlgn="base">
        <a:spcBef>
          <a:spcPct val="0"/>
        </a:spcBef>
        <a:spcAft>
          <a:spcPct val="0"/>
        </a:spcAft>
        <a:defRPr sz="2531">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Microsoft_Word_97_-_2003_Document2.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54000" y="3047834"/>
            <a:ext cx="8242299" cy="800219"/>
          </a:xfrm>
        </p:spPr>
        <p:txBody>
          <a:bodyPr/>
          <a:lstStyle/>
          <a:p>
            <a:r>
              <a:rPr lang="en-US" dirty="0"/>
              <a:t/>
            </a:r>
            <a:br>
              <a:rPr lang="en-US" dirty="0"/>
            </a:br>
            <a:r>
              <a:rPr lang="en-US" dirty="0" smtClean="0"/>
              <a:t>Resident Engagement and Leadership</a:t>
            </a:r>
            <a:endParaRPr lang="en-US" dirty="0"/>
          </a:p>
        </p:txBody>
      </p:sp>
      <p:sp>
        <p:nvSpPr>
          <p:cNvPr id="9" name="Text Placeholder 8"/>
          <p:cNvSpPr>
            <a:spLocks noGrp="1"/>
          </p:cNvSpPr>
          <p:nvPr>
            <p:ph type="body" sz="quarter" idx="13"/>
          </p:nvPr>
        </p:nvSpPr>
        <p:spPr>
          <a:xfrm>
            <a:off x="431482" y="5692676"/>
            <a:ext cx="7290117" cy="630942"/>
          </a:xfrm>
        </p:spPr>
        <p:txBody>
          <a:bodyPr/>
          <a:lstStyle/>
          <a:p>
            <a:r>
              <a:rPr lang="en-US" dirty="0" smtClean="0"/>
              <a:t>Healthy Neighborhoods Learning Collaborative Meeting</a:t>
            </a:r>
          </a:p>
          <a:p>
            <a:r>
              <a:rPr lang="en-US" dirty="0" smtClean="0"/>
              <a:t>June 8, 2017</a:t>
            </a:r>
            <a:endParaRPr lang="en-US" dirty="0"/>
          </a:p>
        </p:txBody>
      </p:sp>
      <p:sp>
        <p:nvSpPr>
          <p:cNvPr id="10" name="Text Placeholder 9"/>
          <p:cNvSpPr>
            <a:spLocks noGrp="1"/>
          </p:cNvSpPr>
          <p:nvPr>
            <p:ph type="body" sz="quarter" idx="14"/>
          </p:nvPr>
        </p:nvSpPr>
        <p:spPr>
          <a:xfrm>
            <a:off x="423544" y="4817279"/>
            <a:ext cx="5494655" cy="469359"/>
          </a:xfrm>
        </p:spPr>
        <p:txBody>
          <a:bodyPr/>
          <a:lstStyle/>
          <a:p>
            <a:endParaRPr lang="en-US" dirty="0"/>
          </a:p>
        </p:txBody>
      </p:sp>
    </p:spTree>
    <p:extLst>
      <p:ext uri="{BB962C8B-B14F-4D97-AF65-F5344CB8AC3E}">
        <p14:creationId xmlns:p14="http://schemas.microsoft.com/office/powerpoint/2010/main" val="695694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28334" y="381000"/>
          <a:ext cx="8914683" cy="6068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321693" y="4936290"/>
            <a:ext cx="3806699" cy="830997"/>
          </a:xfrm>
          <a:prstGeom prst="rect">
            <a:avLst/>
          </a:prstGeom>
          <a:noFill/>
        </p:spPr>
        <p:txBody>
          <a:bodyPr wrap="square" rtlCol="0">
            <a:spAutoFit/>
          </a:bodyPr>
          <a:lstStyle/>
          <a:p>
            <a:pPr algn="r"/>
            <a:r>
              <a:rPr lang="en-US" sz="2400" dirty="0">
                <a:solidFill>
                  <a:srgbClr val="000000"/>
                </a:solidFill>
                <a:latin typeface="Calibri"/>
                <a:cs typeface="Calibri"/>
              </a:rPr>
              <a:t>… people acting together </a:t>
            </a:r>
          </a:p>
          <a:p>
            <a:pPr algn="r"/>
            <a:r>
              <a:rPr lang="en-US" sz="2400" dirty="0">
                <a:solidFill>
                  <a:srgbClr val="000000"/>
                </a:solidFill>
                <a:latin typeface="Calibri"/>
                <a:cs typeface="Calibri"/>
              </a:rPr>
              <a:t>to change the status quo</a:t>
            </a:r>
          </a:p>
        </p:txBody>
      </p:sp>
      <p:sp>
        <p:nvSpPr>
          <p:cNvPr id="8" name="Title 1"/>
          <p:cNvSpPr>
            <a:spLocks noGrp="1"/>
          </p:cNvSpPr>
          <p:nvPr>
            <p:ph type="title"/>
          </p:nvPr>
        </p:nvSpPr>
        <p:spPr>
          <a:xfrm>
            <a:off x="457200" y="243393"/>
            <a:ext cx="8229600" cy="461665"/>
          </a:xfrm>
        </p:spPr>
        <p:txBody>
          <a:bodyPr/>
          <a:lstStyle/>
          <a:p>
            <a:r>
              <a:rPr lang="en-US" dirty="0" smtClean="0">
                <a:latin typeface="Calibri"/>
                <a:cs typeface="Calibri"/>
              </a:rPr>
              <a:t>What is our Theory of Change?</a:t>
            </a:r>
            <a:endParaRPr lang="en-US" dirty="0">
              <a:latin typeface="Calibri"/>
              <a:cs typeface="Calibri"/>
            </a:endParaRPr>
          </a:p>
        </p:txBody>
      </p:sp>
    </p:spTree>
    <p:extLst>
      <p:ext uri="{BB962C8B-B14F-4D97-AF65-F5344CB8AC3E}">
        <p14:creationId xmlns:p14="http://schemas.microsoft.com/office/powerpoint/2010/main" val="6896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A2FD105-ABA3-3A46-A06E-A8E8D9B8EF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E45BFA3-CEE6-9541-BE8B-C2FDD3BF1D7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179F520-F7BD-3E45-976A-D28F32E7FC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FD87764-D4C8-5849-B01C-6831785715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p:cNvSpPr>
            <a:spLocks noGrp="1"/>
          </p:cNvSpPr>
          <p:nvPr>
            <p:ph type="subTitle" idx="1"/>
          </p:nvPr>
        </p:nvSpPr>
        <p:spPr>
          <a:xfrm>
            <a:off x="914400" y="1421925"/>
            <a:ext cx="7013575" cy="1641475"/>
          </a:xfrm>
        </p:spPr>
        <p:txBody>
          <a:bodyPr>
            <a:normAutofit/>
          </a:bodyPr>
          <a:lstStyle/>
          <a:p>
            <a:pPr>
              <a:buClr>
                <a:srgbClr val="6FB7D7"/>
              </a:buClr>
            </a:pPr>
            <a:r>
              <a:rPr lang="en-GB" i="1" dirty="0">
                <a:latin typeface="Calibri"/>
                <a:cs typeface="Calibri"/>
              </a:rPr>
              <a:t>‘</a:t>
            </a:r>
            <a:r>
              <a:rPr lang="en-GB" i="1" dirty="0">
                <a:solidFill>
                  <a:srgbClr val="000000"/>
                </a:solidFill>
                <a:latin typeface="Calibri"/>
                <a:cs typeface="Calibri"/>
              </a:rPr>
              <a:t>Leadership is accepting responsibility for </a:t>
            </a:r>
            <a:r>
              <a:rPr lang="en-GB" b="1" i="1" dirty="0">
                <a:solidFill>
                  <a:srgbClr val="000000"/>
                </a:solidFill>
                <a:latin typeface="Calibri"/>
                <a:cs typeface="Calibri"/>
              </a:rPr>
              <a:t>enabling others </a:t>
            </a:r>
            <a:r>
              <a:rPr lang="en-GB" i="1" dirty="0">
                <a:solidFill>
                  <a:srgbClr val="000000"/>
                </a:solidFill>
                <a:latin typeface="Calibri"/>
                <a:cs typeface="Calibri"/>
              </a:rPr>
              <a:t>to </a:t>
            </a:r>
            <a:r>
              <a:rPr lang="en-GB" b="1" i="1" dirty="0">
                <a:solidFill>
                  <a:srgbClr val="000000"/>
                </a:solidFill>
                <a:latin typeface="Calibri"/>
                <a:cs typeface="Calibri"/>
              </a:rPr>
              <a:t>achieve shared purpose </a:t>
            </a:r>
            <a:r>
              <a:rPr lang="en-GB" i="1" dirty="0">
                <a:solidFill>
                  <a:srgbClr val="000000"/>
                </a:solidFill>
                <a:latin typeface="Calibri"/>
                <a:cs typeface="Calibri"/>
              </a:rPr>
              <a:t>in the </a:t>
            </a:r>
            <a:r>
              <a:rPr lang="en-GB" b="1" i="1" dirty="0">
                <a:solidFill>
                  <a:srgbClr val="000000"/>
                </a:solidFill>
                <a:latin typeface="Calibri"/>
                <a:cs typeface="Calibri"/>
              </a:rPr>
              <a:t>face of uncertainty</a:t>
            </a:r>
            <a:r>
              <a:rPr lang="en-GB" i="1" dirty="0">
                <a:latin typeface="Calibri"/>
                <a:cs typeface="Calibri"/>
              </a:rPr>
              <a:t>.’-Marshall Ganz</a:t>
            </a:r>
          </a:p>
        </p:txBody>
      </p:sp>
      <p:sp>
        <p:nvSpPr>
          <p:cNvPr id="5" name="Cloud 4"/>
          <p:cNvSpPr/>
          <p:nvPr/>
        </p:nvSpPr>
        <p:spPr>
          <a:xfrm>
            <a:off x="1676399" y="3063400"/>
            <a:ext cx="5565269" cy="2819400"/>
          </a:xfrm>
          <a:prstGeom prst="cloud">
            <a:avLst/>
          </a:prstGeom>
          <a:solidFill>
            <a:srgbClr val="2DB3B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a:buChar char="•"/>
            </a:pPr>
            <a:r>
              <a:rPr lang="en-US" sz="2200" i="1" dirty="0">
                <a:solidFill>
                  <a:prstClr val="white"/>
                </a:solidFill>
                <a:latin typeface="Segoe UI"/>
                <a:cs typeface="Segoe UI"/>
              </a:rPr>
              <a:t>A practice, not a position</a:t>
            </a:r>
          </a:p>
          <a:p>
            <a:pPr marL="342900" indent="-342900">
              <a:buFont typeface="Arial"/>
              <a:buChar char="•"/>
            </a:pPr>
            <a:r>
              <a:rPr lang="en-US" sz="2200" i="1" dirty="0">
                <a:solidFill>
                  <a:prstClr val="white"/>
                </a:solidFill>
                <a:latin typeface="Segoe UI"/>
                <a:cs typeface="Segoe UI"/>
              </a:rPr>
              <a:t>Authority is earned, not bestowed</a:t>
            </a:r>
          </a:p>
          <a:p>
            <a:pPr marL="342900" indent="-342900">
              <a:buFont typeface="Arial"/>
              <a:buChar char="•"/>
            </a:pPr>
            <a:r>
              <a:rPr lang="en-US" sz="2200" i="1" dirty="0">
                <a:solidFill>
                  <a:prstClr val="white"/>
                </a:solidFill>
                <a:latin typeface="Segoe UI"/>
                <a:cs typeface="Segoe UI"/>
              </a:rPr>
              <a:t>Focus is on developing others, not just yourself</a:t>
            </a:r>
          </a:p>
        </p:txBody>
      </p:sp>
      <p:sp>
        <p:nvSpPr>
          <p:cNvPr id="7" name="Title 1"/>
          <p:cNvSpPr txBox="1">
            <a:spLocks/>
          </p:cNvSpPr>
          <p:nvPr/>
        </p:nvSpPr>
        <p:spPr>
          <a:xfrm>
            <a:off x="457200" y="80268"/>
            <a:ext cx="8229600" cy="78791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prstClr val="black"/>
                </a:solidFill>
                <a:latin typeface="Calibri"/>
                <a:cs typeface="Calibri"/>
              </a:rPr>
              <a:t>What is Leadership?</a:t>
            </a:r>
          </a:p>
        </p:txBody>
      </p:sp>
    </p:spTree>
    <p:extLst>
      <p:ext uri="{BB962C8B-B14F-4D97-AF65-F5344CB8AC3E}">
        <p14:creationId xmlns:p14="http://schemas.microsoft.com/office/powerpoint/2010/main" val="2341357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Rectangle 10"/>
          <p:cNvSpPr>
            <a:spLocks noGrp="1"/>
          </p:cNvSpPr>
          <p:nvPr>
            <p:ph type="title"/>
          </p:nvPr>
        </p:nvSpPr>
        <p:spPr>
          <a:xfrm>
            <a:off x="457200" y="675355"/>
            <a:ext cx="8229600" cy="803817"/>
          </a:xfrm>
        </p:spPr>
        <p:txBody>
          <a:bodyPr>
            <a:normAutofit fontScale="90000"/>
          </a:bodyPr>
          <a:lstStyle/>
          <a:p>
            <a:r>
              <a:rPr lang="en-US" sz="4000" dirty="0">
                <a:solidFill>
                  <a:schemeClr val="tx1"/>
                </a:solidFill>
                <a:latin typeface="Calibri"/>
                <a:cs typeface="Calibri"/>
              </a:rPr>
              <a:t>Leadership in the face of uncertainty……</a:t>
            </a:r>
            <a:br>
              <a:rPr lang="en-US" sz="4000" dirty="0">
                <a:solidFill>
                  <a:schemeClr val="tx1"/>
                </a:solidFill>
                <a:latin typeface="Calibri"/>
                <a:cs typeface="Calibri"/>
              </a:rPr>
            </a:br>
            <a:endParaRPr lang="en-US" sz="4000" dirty="0">
              <a:solidFill>
                <a:schemeClr val="tx1"/>
              </a:solidFill>
              <a:latin typeface="Calibri"/>
              <a:cs typeface="Calibri"/>
            </a:endParaRPr>
          </a:p>
        </p:txBody>
      </p:sp>
      <p:pic>
        <p:nvPicPr>
          <p:cNvPr id="32770" name="Picture 2"/>
          <p:cNvPicPr>
            <a:picLocks noChangeArrowheads="1"/>
          </p:cNvPicPr>
          <p:nvPr/>
        </p:nvPicPr>
        <p:blipFill>
          <a:blip r:embed="rId3"/>
          <a:srcRect/>
          <a:stretch>
            <a:fillRect/>
          </a:stretch>
        </p:blipFill>
        <p:spPr bwMode="auto">
          <a:xfrm>
            <a:off x="2667361" y="1514220"/>
            <a:ext cx="3540125" cy="3300413"/>
          </a:xfrm>
          <a:prstGeom prst="rect">
            <a:avLst/>
          </a:prstGeom>
          <a:noFill/>
          <a:ln w="12700" cap="flat">
            <a:noFill/>
            <a:miter lim="800000"/>
            <a:headEnd/>
            <a:tailEnd/>
          </a:ln>
          <a:effectLst>
            <a:outerShdw blurRad="38100" dist="12699" dir="5400000" algn="ctr" rotWithShape="0">
              <a:schemeClr val="bg2">
                <a:alpha val="50000"/>
              </a:schemeClr>
            </a:outerShdw>
          </a:effectLst>
        </p:spPr>
      </p:pic>
      <p:sp>
        <p:nvSpPr>
          <p:cNvPr id="2" name="Rectangle 1"/>
          <p:cNvSpPr/>
          <p:nvPr/>
        </p:nvSpPr>
        <p:spPr>
          <a:xfrm>
            <a:off x="1951546" y="5005516"/>
            <a:ext cx="5623630" cy="875111"/>
          </a:xfrm>
          <a:prstGeom prst="rect">
            <a:avLst/>
          </a:prstGeom>
        </p:spPr>
        <p:txBody>
          <a:bodyPr wrap="square">
            <a:spAutoFit/>
          </a:bodyPr>
          <a:lstStyle/>
          <a:p>
            <a:pPr marL="382588" indent="-341313" algn="ctr">
              <a:lnSpc>
                <a:spcPct val="90000"/>
              </a:lnSpc>
              <a:buFont typeface="Arial" charset="0"/>
              <a:buNone/>
            </a:pPr>
            <a:r>
              <a:rPr lang="en-US" sz="2800" b="1" i="1" dirty="0">
                <a:solidFill>
                  <a:prstClr val="black"/>
                </a:solidFill>
                <a:latin typeface="Calibri"/>
                <a:cs typeface="Calibri"/>
                <a:sym typeface="Helvetica" pitchFamily="34" charset="0"/>
              </a:rPr>
              <a:t>Uncertainty poses strategic and motivational challenges…</a:t>
            </a:r>
            <a:endParaRPr lang="en-US" sz="2800" b="1" i="1" dirty="0">
              <a:solidFill>
                <a:prstClr val="black"/>
              </a:solidFill>
              <a:latin typeface="Calibri"/>
              <a:ea typeface="ヒラギノ角ゴ ProN W6"/>
              <a:cs typeface="Calibri"/>
              <a:sym typeface="Helvetica" pitchFamily="34" charset="0"/>
            </a:endParaRPr>
          </a:p>
        </p:txBody>
      </p:sp>
    </p:spTree>
    <p:extLst>
      <p:ext uri="{BB962C8B-B14F-4D97-AF65-F5344CB8AC3E}">
        <p14:creationId xmlns:p14="http://schemas.microsoft.com/office/powerpoint/2010/main" val="5010630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217D"/>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1141" y="4438054"/>
            <a:ext cx="2330648" cy="2214563"/>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0828" y="35719"/>
            <a:ext cx="2741414" cy="234850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286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87836" y="2955726"/>
            <a:ext cx="3768328" cy="1955602"/>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286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5399" y="17860"/>
            <a:ext cx="2419945" cy="2393156"/>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2867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86500" y="3455789"/>
            <a:ext cx="1562695" cy="1205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28678"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18047" y="3545086"/>
            <a:ext cx="1348383" cy="1098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28679" name="Rectangle 7"/>
          <p:cNvSpPr>
            <a:spLocks/>
          </p:cNvSpPr>
          <p:nvPr/>
        </p:nvSpPr>
        <p:spPr bwMode="auto">
          <a:xfrm>
            <a:off x="2640955" y="5214938"/>
            <a:ext cx="4063008" cy="11430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7031" b="1" dirty="0">
                <a:solidFill>
                  <a:srgbClr val="FFFFFF"/>
                </a:solidFill>
                <a:latin typeface="Helvetica" charset="0"/>
                <a:ea typeface="ＭＳ Ｐゴシック" charset="0"/>
                <a:cs typeface="Helvetica" charset="0"/>
                <a:sym typeface="Helvetica" charset="0"/>
              </a:rPr>
              <a:t>ACTION!</a:t>
            </a:r>
          </a:p>
        </p:txBody>
      </p:sp>
      <p:sp>
        <p:nvSpPr>
          <p:cNvPr id="28680" name="Rectangle 8"/>
          <p:cNvSpPr>
            <a:spLocks/>
          </p:cNvSpPr>
          <p:nvPr/>
        </p:nvSpPr>
        <p:spPr bwMode="auto">
          <a:xfrm rot="-1213618">
            <a:off x="1358429" y="2159869"/>
            <a:ext cx="2666628" cy="875109"/>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5273" b="1" dirty="0">
                <a:solidFill>
                  <a:srgbClr val="FFFFFF"/>
                </a:solidFill>
                <a:latin typeface="Helvetica" charset="0"/>
                <a:ea typeface="ＭＳ Ｐゴシック" charset="0"/>
                <a:cs typeface="Helvetica" charset="0"/>
                <a:sym typeface="Helvetica" charset="0"/>
              </a:rPr>
              <a:t>HOW</a:t>
            </a:r>
          </a:p>
        </p:txBody>
      </p:sp>
      <p:sp>
        <p:nvSpPr>
          <p:cNvPr id="28681" name="Rectangle 9"/>
          <p:cNvSpPr>
            <a:spLocks/>
          </p:cNvSpPr>
          <p:nvPr/>
        </p:nvSpPr>
        <p:spPr bwMode="auto">
          <a:xfrm rot="1347483">
            <a:off x="5250656" y="2156520"/>
            <a:ext cx="2784947" cy="875109"/>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5273" b="1" dirty="0">
                <a:solidFill>
                  <a:srgbClr val="FFFFFF"/>
                </a:solidFill>
                <a:latin typeface="Helvetica" charset="0"/>
                <a:ea typeface="ＭＳ Ｐゴシック" charset="0"/>
                <a:cs typeface="Helvetica" charset="0"/>
                <a:sym typeface="Helvetica" charset="0"/>
              </a:rPr>
              <a:t>WHY</a:t>
            </a:r>
          </a:p>
        </p:txBody>
      </p:sp>
    </p:spTree>
    <p:extLst>
      <p:ext uri="{BB962C8B-B14F-4D97-AF65-F5344CB8AC3E}">
        <p14:creationId xmlns:p14="http://schemas.microsoft.com/office/powerpoint/2010/main" val="20580312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73" y="350369"/>
            <a:ext cx="8229600" cy="1143000"/>
          </a:xfrm>
        </p:spPr>
        <p:txBody>
          <a:bodyPr>
            <a:noAutofit/>
          </a:bodyPr>
          <a:lstStyle/>
          <a:p>
            <a:r>
              <a:rPr lang="en-US" sz="3600" dirty="0" smtClean="0">
                <a:solidFill>
                  <a:srgbClr val="000000"/>
                </a:solidFill>
              </a:rPr>
              <a:t>Challenge 1:  People don’t care</a:t>
            </a:r>
            <a:endParaRPr lang="en-US" sz="3600" dirty="0">
              <a:solidFill>
                <a:srgbClr val="000000"/>
              </a:solidFill>
            </a:endParaRPr>
          </a:p>
        </p:txBody>
      </p:sp>
      <p:sp>
        <p:nvSpPr>
          <p:cNvPr id="5" name="TextBox 7"/>
          <p:cNvSpPr txBox="1">
            <a:spLocks noChangeArrowheads="1"/>
          </p:cNvSpPr>
          <p:nvPr/>
        </p:nvSpPr>
        <p:spPr bwMode="auto">
          <a:xfrm>
            <a:off x="189067" y="1493369"/>
            <a:ext cx="8842612"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ja-JP" altLang="en-US" sz="6000" dirty="0">
                <a:solidFill>
                  <a:prstClr val="black"/>
                </a:solidFill>
              </a:rPr>
              <a:t>“</a:t>
            </a:r>
            <a:r>
              <a:rPr lang="en-US" sz="6000" dirty="0">
                <a:solidFill>
                  <a:prstClr val="black"/>
                </a:solidFill>
                <a:latin typeface="Chalkduster" charset="0"/>
              </a:rPr>
              <a:t>People don</a:t>
            </a:r>
            <a:r>
              <a:rPr lang="ja-JP" altLang="en-US" sz="6000" dirty="0">
                <a:solidFill>
                  <a:prstClr val="black"/>
                </a:solidFill>
                <a:latin typeface="Chalkduster" charset="0"/>
              </a:rPr>
              <a:t>’</a:t>
            </a:r>
            <a:r>
              <a:rPr lang="en-US" sz="6000" dirty="0">
                <a:solidFill>
                  <a:prstClr val="black"/>
                </a:solidFill>
                <a:latin typeface="Chalkduster" charset="0"/>
              </a:rPr>
              <a:t>t care </a:t>
            </a:r>
            <a:endParaRPr lang="en-US" sz="6000" dirty="0" smtClean="0">
              <a:solidFill>
                <a:prstClr val="black"/>
              </a:solidFill>
              <a:latin typeface="Chalkduster" charset="0"/>
            </a:endParaRPr>
          </a:p>
          <a:p>
            <a:pPr algn="ctr"/>
            <a:r>
              <a:rPr lang="en-US" sz="6000" dirty="0" smtClean="0">
                <a:solidFill>
                  <a:prstClr val="black"/>
                </a:solidFill>
                <a:latin typeface="Chalkduster" charset="0"/>
              </a:rPr>
              <a:t>that </a:t>
            </a:r>
            <a:r>
              <a:rPr lang="en-US" sz="6000" dirty="0">
                <a:solidFill>
                  <a:prstClr val="black"/>
                </a:solidFill>
                <a:latin typeface="Chalkduster" charset="0"/>
              </a:rPr>
              <a:t>you know </a:t>
            </a:r>
            <a:endParaRPr lang="en-US" sz="6000" dirty="0" smtClean="0">
              <a:solidFill>
                <a:prstClr val="black"/>
              </a:solidFill>
              <a:latin typeface="Chalkduster" charset="0"/>
            </a:endParaRPr>
          </a:p>
          <a:p>
            <a:pPr algn="ctr"/>
            <a:r>
              <a:rPr lang="en-US" sz="6000" dirty="0" smtClean="0">
                <a:solidFill>
                  <a:prstClr val="black"/>
                </a:solidFill>
                <a:latin typeface="Chalkduster" charset="0"/>
              </a:rPr>
              <a:t>until </a:t>
            </a:r>
            <a:r>
              <a:rPr lang="en-US" sz="6000" dirty="0">
                <a:solidFill>
                  <a:prstClr val="black"/>
                </a:solidFill>
                <a:latin typeface="Chalkduster" charset="0"/>
              </a:rPr>
              <a:t>they know </a:t>
            </a:r>
            <a:endParaRPr lang="en-US" sz="6000" dirty="0" smtClean="0">
              <a:solidFill>
                <a:prstClr val="black"/>
              </a:solidFill>
              <a:latin typeface="Chalkduster" charset="0"/>
            </a:endParaRPr>
          </a:p>
          <a:p>
            <a:pPr algn="ctr"/>
            <a:r>
              <a:rPr lang="en-US" sz="6000" dirty="0" smtClean="0">
                <a:solidFill>
                  <a:prstClr val="black"/>
                </a:solidFill>
                <a:latin typeface="Chalkduster" charset="0"/>
              </a:rPr>
              <a:t>that </a:t>
            </a:r>
            <a:r>
              <a:rPr lang="en-US" sz="6000" dirty="0">
                <a:solidFill>
                  <a:prstClr val="black"/>
                </a:solidFill>
                <a:latin typeface="Chalkduster" charset="0"/>
              </a:rPr>
              <a:t>you care.</a:t>
            </a:r>
            <a:r>
              <a:rPr lang="ja-JP" altLang="en-US" sz="6000" dirty="0" smtClean="0">
                <a:solidFill>
                  <a:prstClr val="black"/>
                </a:solidFill>
                <a:latin typeface="Chalkduster" charset="0"/>
              </a:rPr>
              <a:t>”</a:t>
            </a:r>
            <a:endParaRPr lang="en-US" altLang="ja-JP" sz="6000" dirty="0" smtClean="0">
              <a:solidFill>
                <a:prstClr val="black"/>
              </a:solidFill>
              <a:latin typeface="Chalkduster" charset="0"/>
            </a:endParaRPr>
          </a:p>
          <a:p>
            <a:pPr algn="ctr"/>
            <a:endParaRPr lang="en-US" sz="6000" dirty="0">
              <a:solidFill>
                <a:prstClr val="black"/>
              </a:solidFill>
              <a:latin typeface="Chalkduster" charset="0"/>
            </a:endParaRPr>
          </a:p>
          <a:p>
            <a:pPr algn="ctr"/>
            <a:r>
              <a:rPr lang="en-US" sz="1800" dirty="0">
                <a:solidFill>
                  <a:prstClr val="black"/>
                </a:solidFill>
                <a:latin typeface="Chalkduster" charset="0"/>
              </a:rPr>
              <a:t>-Anonymous</a:t>
            </a:r>
          </a:p>
        </p:txBody>
      </p:sp>
    </p:spTree>
    <p:extLst>
      <p:ext uri="{BB962C8B-B14F-4D97-AF65-F5344CB8AC3E}">
        <p14:creationId xmlns:p14="http://schemas.microsoft.com/office/powerpoint/2010/main" val="18680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a:solidFill>
                  <a:schemeClr val="tx1"/>
                </a:solidFill>
                <a:latin typeface="Calibri"/>
                <a:cs typeface="Calibri"/>
              </a:rPr>
              <a:t>Decisions are emotional</a:t>
            </a:r>
          </a:p>
        </p:txBody>
      </p:sp>
      <p:sp>
        <p:nvSpPr>
          <p:cNvPr id="4" name="TextBox 3"/>
          <p:cNvSpPr txBox="1"/>
          <p:nvPr/>
        </p:nvSpPr>
        <p:spPr>
          <a:xfrm>
            <a:off x="6180245" y="1278606"/>
            <a:ext cx="2835803" cy="4832093"/>
          </a:xfrm>
          <a:prstGeom prst="rect">
            <a:avLst/>
          </a:prstGeom>
          <a:noFill/>
        </p:spPr>
        <p:txBody>
          <a:bodyPr wrap="square" rtlCol="0" anchor="ctr" anchorCtr="1">
            <a:spAutoFit/>
          </a:bodyPr>
          <a:lstStyle/>
          <a:p>
            <a:pPr marL="268288" indent="-268288">
              <a:buClr>
                <a:schemeClr val="accent1"/>
              </a:buClr>
              <a:tabLst>
                <a:tab pos="268288" algn="l"/>
              </a:tabLst>
            </a:pPr>
            <a:r>
              <a:rPr lang="en-US" sz="2800" dirty="0">
                <a:latin typeface="Calibri"/>
                <a:cs typeface="Calibri"/>
              </a:rPr>
              <a:t>Decisions rest on</a:t>
            </a:r>
          </a:p>
          <a:p>
            <a:pPr marL="268288" indent="-268288">
              <a:buClr>
                <a:schemeClr val="accent1"/>
              </a:buClr>
              <a:tabLst>
                <a:tab pos="268288" algn="l"/>
              </a:tabLst>
            </a:pPr>
            <a:r>
              <a:rPr lang="en-US" sz="2800" dirty="0">
                <a:latin typeface="Calibri"/>
                <a:cs typeface="Calibri"/>
              </a:rPr>
              <a:t>judgments of </a:t>
            </a:r>
          </a:p>
          <a:p>
            <a:pPr marL="268288" indent="-268288">
              <a:buClr>
                <a:schemeClr val="accent1"/>
              </a:buClr>
              <a:tabLst>
                <a:tab pos="268288" algn="l"/>
              </a:tabLst>
            </a:pPr>
            <a:r>
              <a:rPr lang="en-US" sz="2800" dirty="0">
                <a:latin typeface="Calibri"/>
                <a:cs typeface="Calibri"/>
              </a:rPr>
              <a:t>value.</a:t>
            </a:r>
          </a:p>
          <a:p>
            <a:pPr marL="268288" indent="-268288">
              <a:buClr>
                <a:schemeClr val="accent1"/>
              </a:buClr>
              <a:tabLst>
                <a:tab pos="268288" algn="l"/>
              </a:tabLst>
            </a:pPr>
            <a:endParaRPr lang="en-US" sz="2800" dirty="0">
              <a:latin typeface="Calibri"/>
              <a:cs typeface="Calibri"/>
            </a:endParaRPr>
          </a:p>
          <a:p>
            <a:pPr marL="268288" indent="-268288">
              <a:buClr>
                <a:schemeClr val="accent1"/>
              </a:buClr>
              <a:tabLst>
                <a:tab pos="268288" algn="l"/>
              </a:tabLst>
            </a:pPr>
            <a:endParaRPr lang="en-US" sz="2800" dirty="0">
              <a:latin typeface="Calibri"/>
              <a:cs typeface="Calibri"/>
            </a:endParaRPr>
          </a:p>
          <a:p>
            <a:pPr marL="268288" indent="-268288">
              <a:buClr>
                <a:schemeClr val="accent1"/>
              </a:buClr>
              <a:tabLst>
                <a:tab pos="268288" algn="l"/>
              </a:tabLst>
            </a:pPr>
            <a:r>
              <a:rPr lang="en-US" sz="2800" dirty="0">
                <a:latin typeface="Calibri"/>
                <a:cs typeface="Calibri"/>
              </a:rPr>
              <a:t>If we can’t feel </a:t>
            </a:r>
          </a:p>
          <a:p>
            <a:pPr marL="268288" indent="-268288">
              <a:buClr>
                <a:schemeClr val="accent1"/>
              </a:buClr>
              <a:tabLst>
                <a:tab pos="268288" algn="l"/>
              </a:tabLst>
            </a:pPr>
            <a:r>
              <a:rPr lang="en-US" sz="2800" dirty="0">
                <a:latin typeface="Calibri"/>
                <a:cs typeface="Calibri"/>
              </a:rPr>
              <a:t>emotion, we can’t </a:t>
            </a:r>
          </a:p>
          <a:p>
            <a:pPr marL="268288" indent="-268288">
              <a:buClr>
                <a:schemeClr val="accent1"/>
              </a:buClr>
              <a:tabLst>
                <a:tab pos="268288" algn="l"/>
              </a:tabLst>
            </a:pPr>
            <a:r>
              <a:rPr lang="en-US" sz="2800" dirty="0">
                <a:latin typeface="Calibri"/>
                <a:cs typeface="Calibri"/>
              </a:rPr>
              <a:t>experience the </a:t>
            </a:r>
          </a:p>
          <a:p>
            <a:pPr marL="268288" indent="-268288">
              <a:buClr>
                <a:schemeClr val="accent1"/>
              </a:buClr>
              <a:tabLst>
                <a:tab pos="268288" algn="l"/>
              </a:tabLst>
            </a:pPr>
            <a:r>
              <a:rPr lang="en-US" sz="2800" dirty="0">
                <a:latin typeface="Calibri"/>
                <a:cs typeface="Calibri"/>
              </a:rPr>
              <a:t>values that </a:t>
            </a:r>
          </a:p>
          <a:p>
            <a:pPr marL="268288" indent="-268288">
              <a:buClr>
                <a:schemeClr val="accent1"/>
              </a:buClr>
              <a:tabLst>
                <a:tab pos="268288" algn="l"/>
              </a:tabLst>
            </a:pPr>
            <a:r>
              <a:rPr lang="en-US" sz="2800" dirty="0">
                <a:latin typeface="Calibri"/>
                <a:cs typeface="Calibri"/>
              </a:rPr>
              <a:t>orient us to the </a:t>
            </a:r>
          </a:p>
          <a:p>
            <a:pPr marL="268288" indent="-268288">
              <a:buClr>
                <a:schemeClr val="accent1"/>
              </a:buClr>
              <a:tabLst>
                <a:tab pos="268288" algn="l"/>
              </a:tabLst>
            </a:pPr>
            <a:r>
              <a:rPr lang="en-US" sz="2800" dirty="0">
                <a:latin typeface="Calibri"/>
                <a:cs typeface="Calibri"/>
              </a:rPr>
              <a:t>choices we make.</a:t>
            </a:r>
          </a:p>
        </p:txBody>
      </p:sp>
      <p:sp>
        <p:nvSpPr>
          <p:cNvPr id="6" name="TextBox 5"/>
          <p:cNvSpPr txBox="1"/>
          <p:nvPr/>
        </p:nvSpPr>
        <p:spPr>
          <a:xfrm>
            <a:off x="241968" y="1278606"/>
            <a:ext cx="2627200" cy="5124480"/>
          </a:xfrm>
          <a:prstGeom prst="rect">
            <a:avLst/>
          </a:prstGeom>
          <a:noFill/>
        </p:spPr>
        <p:txBody>
          <a:bodyPr wrap="square" rtlCol="0" anchor="ctr" anchorCtr="1">
            <a:spAutoFit/>
          </a:bodyPr>
          <a:lstStyle/>
          <a:p>
            <a:pPr marL="268288" indent="-268288">
              <a:buClr>
                <a:schemeClr val="accent1"/>
              </a:buClr>
              <a:tabLst>
                <a:tab pos="268288" algn="l"/>
              </a:tabLst>
            </a:pPr>
            <a:r>
              <a:rPr lang="en-US" sz="2800" dirty="0">
                <a:latin typeface="Calibri"/>
                <a:cs typeface="Calibri"/>
              </a:rPr>
              <a:t>The amygdala </a:t>
            </a:r>
          </a:p>
          <a:p>
            <a:pPr marL="268288" indent="-268288">
              <a:buClr>
                <a:schemeClr val="accent1"/>
              </a:buClr>
              <a:tabLst>
                <a:tab pos="268288" algn="l"/>
              </a:tabLst>
            </a:pPr>
            <a:r>
              <a:rPr lang="en-US" sz="2800" dirty="0">
                <a:latin typeface="Calibri"/>
                <a:cs typeface="Calibri"/>
              </a:rPr>
              <a:t>controls</a:t>
            </a:r>
          </a:p>
          <a:p>
            <a:pPr marL="268288" indent="-268288">
              <a:buClr>
                <a:schemeClr val="accent1"/>
              </a:buClr>
              <a:tabLst>
                <a:tab pos="268288" algn="l"/>
              </a:tabLst>
            </a:pPr>
            <a:r>
              <a:rPr lang="en-US" sz="2800" dirty="0">
                <a:latin typeface="Calibri"/>
                <a:cs typeface="Calibri"/>
              </a:rPr>
              <a:t>emotions.</a:t>
            </a:r>
          </a:p>
          <a:p>
            <a:pPr marL="268288" indent="-268288">
              <a:buClr>
                <a:schemeClr val="accent1"/>
              </a:buClr>
              <a:tabLst>
                <a:tab pos="268288" algn="l"/>
              </a:tabLst>
            </a:pPr>
            <a:endParaRPr lang="en-US" sz="2500" dirty="0">
              <a:latin typeface="Calibri"/>
              <a:cs typeface="Calibri"/>
            </a:endParaRPr>
          </a:p>
          <a:p>
            <a:pPr marL="268288" indent="-268288">
              <a:buClr>
                <a:schemeClr val="accent1"/>
              </a:buClr>
              <a:tabLst>
                <a:tab pos="268288" algn="l"/>
              </a:tabLst>
            </a:pPr>
            <a:endParaRPr lang="en-US" sz="2500" dirty="0">
              <a:latin typeface="Calibri"/>
              <a:cs typeface="Calibri"/>
            </a:endParaRPr>
          </a:p>
          <a:p>
            <a:pPr marL="268288" indent="-268288">
              <a:buClr>
                <a:schemeClr val="accent1"/>
              </a:buClr>
              <a:tabLst>
                <a:tab pos="268288" algn="l"/>
              </a:tabLst>
            </a:pPr>
            <a:r>
              <a:rPr lang="en-US" sz="2800" dirty="0">
                <a:latin typeface="Calibri"/>
                <a:cs typeface="Calibri"/>
              </a:rPr>
              <a:t>People with</a:t>
            </a:r>
          </a:p>
          <a:p>
            <a:pPr marL="268288" indent="-268288">
              <a:buClr>
                <a:schemeClr val="accent1"/>
              </a:buClr>
              <a:tabLst>
                <a:tab pos="268288" algn="l"/>
              </a:tabLst>
            </a:pPr>
            <a:r>
              <a:rPr lang="en-US" sz="2800" dirty="0">
                <a:latin typeface="Calibri"/>
                <a:cs typeface="Calibri"/>
              </a:rPr>
              <a:t>damaged </a:t>
            </a:r>
          </a:p>
          <a:p>
            <a:pPr marL="268288" indent="-268288">
              <a:buClr>
                <a:schemeClr val="accent1"/>
              </a:buClr>
              <a:tabLst>
                <a:tab pos="268288" algn="l"/>
              </a:tabLst>
            </a:pPr>
            <a:r>
              <a:rPr lang="en-US" sz="2800" dirty="0">
                <a:latin typeface="Calibri"/>
                <a:cs typeface="Calibri"/>
              </a:rPr>
              <a:t>amygdala can </a:t>
            </a:r>
          </a:p>
          <a:p>
            <a:pPr marL="268288" indent="-268288">
              <a:buClr>
                <a:schemeClr val="accent1"/>
              </a:buClr>
              <a:tabLst>
                <a:tab pos="268288" algn="l"/>
              </a:tabLst>
            </a:pPr>
            <a:r>
              <a:rPr lang="en-US" sz="2800" dirty="0">
                <a:latin typeface="Calibri"/>
                <a:cs typeface="Calibri"/>
              </a:rPr>
              <a:t>list options </a:t>
            </a:r>
          </a:p>
          <a:p>
            <a:pPr marL="268288" indent="-268288">
              <a:buClr>
                <a:schemeClr val="accent1"/>
              </a:buClr>
              <a:tabLst>
                <a:tab pos="268288" algn="l"/>
              </a:tabLst>
            </a:pPr>
            <a:r>
              <a:rPr lang="en-US" sz="2800" dirty="0">
                <a:latin typeface="Calibri"/>
                <a:cs typeface="Calibri"/>
              </a:rPr>
              <a:t>endlessly but </a:t>
            </a:r>
          </a:p>
          <a:p>
            <a:pPr marL="268288" indent="-268288">
              <a:buClr>
                <a:schemeClr val="accent1"/>
              </a:buClr>
              <a:tabLst>
                <a:tab pos="268288" algn="l"/>
              </a:tabLst>
            </a:pPr>
            <a:r>
              <a:rPr lang="en-US" sz="2800" dirty="0">
                <a:latin typeface="Calibri"/>
                <a:cs typeface="Calibri"/>
              </a:rPr>
              <a:t>can’t decide.</a:t>
            </a:r>
          </a:p>
          <a:p>
            <a:pPr marL="268288" indent="-268288">
              <a:buClr>
                <a:schemeClr val="accent1"/>
              </a:buClr>
              <a:tabLst>
                <a:tab pos="268288" algn="l"/>
              </a:tabLst>
            </a:pPr>
            <a:endParaRPr lang="en-US" sz="2500" dirty="0">
              <a:latin typeface="Calibri"/>
              <a:cs typeface="Calibri"/>
            </a:endParaRPr>
          </a:p>
        </p:txBody>
      </p:sp>
      <p:pic>
        <p:nvPicPr>
          <p:cNvPr id="5" name="Picture 4"/>
          <p:cNvPicPr>
            <a:picLocks noChangeAspect="1"/>
          </p:cNvPicPr>
          <p:nvPr/>
        </p:nvPicPr>
        <p:blipFill>
          <a:blip r:embed="rId3"/>
          <a:stretch>
            <a:fillRect/>
          </a:stretch>
        </p:blipFill>
        <p:spPr>
          <a:xfrm>
            <a:off x="2600908" y="1843759"/>
            <a:ext cx="3579337" cy="3035915"/>
          </a:xfrm>
          <a:prstGeom prst="rect">
            <a:avLst/>
          </a:prstGeom>
        </p:spPr>
      </p:pic>
    </p:spTree>
    <p:extLst>
      <p:ext uri="{BB962C8B-B14F-4D97-AF65-F5344CB8AC3E}">
        <p14:creationId xmlns:p14="http://schemas.microsoft.com/office/powerpoint/2010/main" val="106589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838200"/>
          </a:xfrm>
        </p:spPr>
        <p:txBody>
          <a:bodyPr/>
          <a:lstStyle/>
          <a:p>
            <a:pPr eaLnBrk="1" hangingPunct="1"/>
            <a:r>
              <a:rPr lang="en-US" sz="4000" dirty="0">
                <a:latin typeface="Calibri" charset="0"/>
                <a:ea typeface="MS PGothic" charset="0"/>
                <a:cs typeface="MS PGothic" charset="0"/>
              </a:rPr>
              <a:t>Our Values Inspire Our Actions</a:t>
            </a:r>
            <a:endParaRPr lang="en-US" dirty="0">
              <a:latin typeface="Calibri" charset="0"/>
              <a:ea typeface="MS PGothic" charset="0"/>
              <a:cs typeface="MS PGothic" charset="0"/>
            </a:endParaRPr>
          </a:p>
        </p:txBody>
      </p:sp>
      <p:pic>
        <p:nvPicPr>
          <p:cNvPr id="32771"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7086600" y="1143000"/>
            <a:ext cx="152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7"/>
          <p:cNvSpPr>
            <a:spLocks noChangeArrowheads="1"/>
          </p:cNvSpPr>
          <p:nvPr/>
        </p:nvSpPr>
        <p:spPr bwMode="auto">
          <a:xfrm>
            <a:off x="1768475" y="360521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a:solidFill>
                <a:prstClr val="black"/>
              </a:solidFill>
              <a:latin typeface="Corbel"/>
            </a:endParaRPr>
          </a:p>
        </p:txBody>
      </p:sp>
      <p:pic>
        <p:nvPicPr>
          <p:cNvPr id="32773"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3888" y="990600"/>
            <a:ext cx="1433512"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Rectangle 13"/>
          <p:cNvSpPr>
            <a:spLocks noChangeArrowheads="1"/>
          </p:cNvSpPr>
          <p:nvPr/>
        </p:nvSpPr>
        <p:spPr bwMode="auto">
          <a:xfrm>
            <a:off x="7239000" y="3048000"/>
            <a:ext cx="1420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prstClr val="black"/>
                </a:solidFill>
                <a:latin typeface="Corbel"/>
              </a:rPr>
              <a:t>emotions</a:t>
            </a:r>
          </a:p>
        </p:txBody>
      </p:sp>
      <p:sp>
        <p:nvSpPr>
          <p:cNvPr id="32775" name="Rectangle 15"/>
          <p:cNvSpPr>
            <a:spLocks noChangeArrowheads="1"/>
          </p:cNvSpPr>
          <p:nvPr/>
        </p:nvSpPr>
        <p:spPr bwMode="auto">
          <a:xfrm>
            <a:off x="2370138" y="59213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a:solidFill>
                <a:prstClr val="black"/>
              </a:solidFill>
              <a:latin typeface="Corbel"/>
            </a:endParaRPr>
          </a:p>
        </p:txBody>
      </p:sp>
      <p:sp>
        <p:nvSpPr>
          <p:cNvPr id="32776" name="Rectangle 17"/>
          <p:cNvSpPr>
            <a:spLocks noChangeArrowheads="1"/>
          </p:cNvSpPr>
          <p:nvPr/>
        </p:nvSpPr>
        <p:spPr bwMode="auto">
          <a:xfrm>
            <a:off x="2389188" y="5805488"/>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dirty="0">
              <a:solidFill>
                <a:prstClr val="black"/>
              </a:solidFill>
              <a:latin typeface="Corbel"/>
            </a:endParaRPr>
          </a:p>
        </p:txBody>
      </p:sp>
      <p:sp>
        <p:nvSpPr>
          <p:cNvPr id="32777" name="Rectangle 19"/>
          <p:cNvSpPr>
            <a:spLocks noChangeArrowheads="1"/>
          </p:cNvSpPr>
          <p:nvPr/>
        </p:nvSpPr>
        <p:spPr bwMode="auto">
          <a:xfrm>
            <a:off x="450850" y="2895600"/>
            <a:ext cx="145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prstClr val="black"/>
                </a:solidFill>
                <a:latin typeface="Corbel"/>
              </a:rPr>
              <a:t>decisions</a:t>
            </a:r>
          </a:p>
        </p:txBody>
      </p:sp>
      <p:sp>
        <p:nvSpPr>
          <p:cNvPr id="32778" name="Rectangle 22"/>
          <p:cNvSpPr>
            <a:spLocks noChangeArrowheads="1"/>
          </p:cNvSpPr>
          <p:nvPr/>
        </p:nvSpPr>
        <p:spPr bwMode="auto">
          <a:xfrm>
            <a:off x="7700963" y="58245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a:solidFill>
                <a:prstClr val="black"/>
              </a:solidFill>
              <a:latin typeface="Corbel"/>
            </a:endParaRPr>
          </a:p>
        </p:txBody>
      </p:sp>
      <p:sp>
        <p:nvSpPr>
          <p:cNvPr id="32779" name="AutoShape 23"/>
          <p:cNvSpPr>
            <a:spLocks noChangeArrowheads="1"/>
          </p:cNvSpPr>
          <p:nvPr/>
        </p:nvSpPr>
        <p:spPr bwMode="auto">
          <a:xfrm>
            <a:off x="2438400" y="2819400"/>
            <a:ext cx="4572000" cy="3048000"/>
          </a:xfrm>
          <a:prstGeom prst="irregularSeal1">
            <a:avLst/>
          </a:prstGeom>
          <a:solidFill>
            <a:schemeClr val="tx2"/>
          </a:solidFill>
          <a:ln w="76200">
            <a:solidFill>
              <a:srgbClr val="000000"/>
            </a:solidFill>
            <a:miter lim="800000"/>
            <a:headEnd/>
            <a:tailEnd/>
          </a:ln>
        </p:spPr>
        <p:txBody>
          <a:bodyPr wrap="none" anchor="ctr"/>
          <a:lstStyle/>
          <a:p>
            <a:pPr algn="ctr"/>
            <a:endParaRPr lang="en-US" dirty="0">
              <a:solidFill>
                <a:prstClr val="black"/>
              </a:solidFill>
              <a:latin typeface="Corbel"/>
            </a:endParaRPr>
          </a:p>
        </p:txBody>
      </p:sp>
      <p:sp>
        <p:nvSpPr>
          <p:cNvPr id="32780" name="Rectangle 26"/>
          <p:cNvSpPr>
            <a:spLocks noChangeArrowheads="1"/>
          </p:cNvSpPr>
          <p:nvPr/>
        </p:nvSpPr>
        <p:spPr bwMode="auto">
          <a:xfrm>
            <a:off x="7316788" y="2743200"/>
            <a:ext cx="10652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prstClr val="black"/>
                </a:solidFill>
                <a:latin typeface="Corbel"/>
              </a:rPr>
              <a:t>values</a:t>
            </a:r>
          </a:p>
        </p:txBody>
      </p:sp>
      <p:sp>
        <p:nvSpPr>
          <p:cNvPr id="32781" name="AutoShape 30"/>
          <p:cNvSpPr>
            <a:spLocks noChangeArrowheads="1"/>
          </p:cNvSpPr>
          <p:nvPr/>
        </p:nvSpPr>
        <p:spPr bwMode="auto">
          <a:xfrm rot="10800000">
            <a:off x="2133600" y="1447800"/>
            <a:ext cx="4876800" cy="1371600"/>
          </a:xfrm>
          <a:prstGeom prst="curvedUpArrow">
            <a:avLst>
              <a:gd name="adj1" fmla="val 62222"/>
              <a:gd name="adj2" fmla="val 124444"/>
              <a:gd name="adj3" fmla="val 74236"/>
            </a:avLst>
          </a:prstGeom>
          <a:solidFill>
            <a:srgbClr val="FFFF00"/>
          </a:solidFill>
          <a:ln w="9525">
            <a:solidFill>
              <a:schemeClr val="tx1"/>
            </a:solidFill>
            <a:miter lim="800000"/>
            <a:headEnd/>
            <a:tailEnd/>
          </a:ln>
        </p:spPr>
        <p:txBody>
          <a:bodyPr wrap="none" anchor="ctr"/>
          <a:lstStyle/>
          <a:p>
            <a:endParaRPr lang="en-US" dirty="0">
              <a:solidFill>
                <a:prstClr val="black"/>
              </a:solidFill>
              <a:latin typeface="Corbel"/>
            </a:endParaRPr>
          </a:p>
        </p:txBody>
      </p:sp>
      <p:sp>
        <p:nvSpPr>
          <p:cNvPr id="32782" name="WordArt 33"/>
          <p:cNvSpPr>
            <a:spLocks noChangeArrowheads="1" noChangeShapeType="1" noTextEdit="1"/>
          </p:cNvSpPr>
          <p:nvPr/>
        </p:nvSpPr>
        <p:spPr bwMode="auto">
          <a:xfrm>
            <a:off x="3276600" y="3810000"/>
            <a:ext cx="2743200" cy="957263"/>
          </a:xfrm>
          <a:prstGeom prst="rect">
            <a:avLst/>
          </a:prstGeom>
        </p:spPr>
        <p:txBody>
          <a:bodyPr wrap="none" fromWordArt="1">
            <a:prstTxWarp prst="textDeflate">
              <a:avLst>
                <a:gd name="adj" fmla="val 26227"/>
              </a:avLst>
            </a:prstTxWarp>
          </a:bodyPr>
          <a:lstStyle/>
          <a:p>
            <a:pPr algn="ctr"/>
            <a:r>
              <a:rPr lang="en-US" sz="3200" kern="10" dirty="0">
                <a:ln w="9525">
                  <a:solidFill>
                    <a:srgbClr val="000000"/>
                  </a:solidFill>
                  <a:round/>
                  <a:headEnd/>
                  <a:tailEnd/>
                </a:ln>
                <a:solidFill>
                  <a:srgbClr val="000000"/>
                </a:solidFill>
                <a:latin typeface="Impact"/>
                <a:ea typeface="Impact"/>
                <a:cs typeface="Impact"/>
              </a:rPr>
              <a:t>action</a:t>
            </a:r>
          </a:p>
        </p:txBody>
      </p:sp>
      <p:sp>
        <p:nvSpPr>
          <p:cNvPr id="32783" name="Text Box 5"/>
          <p:cNvSpPr txBox="1">
            <a:spLocks noChangeArrowheads="1"/>
          </p:cNvSpPr>
          <p:nvPr/>
        </p:nvSpPr>
        <p:spPr bwMode="auto">
          <a:xfrm>
            <a:off x="304800" y="3810000"/>
            <a:ext cx="1905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000" b="1" dirty="0">
                <a:solidFill>
                  <a:srgbClr val="000000"/>
                </a:solidFill>
              </a:rPr>
              <a:t>Knowing emotional information is as important  as knowing logical information.</a:t>
            </a:r>
            <a:r>
              <a:rPr lang="en-US" b="1" dirty="0">
                <a:solidFill>
                  <a:srgbClr val="000000"/>
                </a:solidFill>
              </a:rPr>
              <a:t>  </a:t>
            </a:r>
          </a:p>
        </p:txBody>
      </p:sp>
    </p:spTree>
    <p:extLst>
      <p:ext uri="{BB962C8B-B14F-4D97-AF65-F5344CB8AC3E}">
        <p14:creationId xmlns:p14="http://schemas.microsoft.com/office/powerpoint/2010/main" val="785754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n-US" sz="3600" b="1" dirty="0">
                <a:latin typeface="Calibri" charset="0"/>
                <a:ea typeface="MS PGothic" charset="0"/>
                <a:cs typeface="MS PGothic" charset="0"/>
              </a:rPr>
              <a:t>The Public Narrative Framework:  </a:t>
            </a:r>
            <a:br>
              <a:rPr lang="en-US" sz="3600" b="1" dirty="0">
                <a:latin typeface="Calibri" charset="0"/>
                <a:ea typeface="MS PGothic" charset="0"/>
                <a:cs typeface="MS PGothic" charset="0"/>
              </a:rPr>
            </a:br>
            <a:r>
              <a:rPr lang="en-US" sz="3600" b="1" dirty="0">
                <a:latin typeface="Calibri" charset="0"/>
                <a:ea typeface="MS PGothic" charset="0"/>
                <a:cs typeface="MS PGothic" charset="0"/>
              </a:rPr>
              <a:t>Story of Self, Us and Now</a:t>
            </a:r>
          </a:p>
        </p:txBody>
      </p:sp>
      <p:pic>
        <p:nvPicPr>
          <p:cNvPr id="44035" name="Picture 3" descr="BWSelfUsNowTight.pdf"/>
          <p:cNvPicPr>
            <a:picLocks noGrp="1" noChangeAspect="1"/>
          </p:cNvPicPr>
          <p:nvPr>
            <p:ph idx="1"/>
          </p:nvPr>
        </p:nvPicPr>
        <p:blipFill>
          <a:blip r:embed="rId3" cstate="print">
            <a:extLst>
              <a:ext uri="{28A0092B-C50C-407E-A947-70E740481C1C}">
                <a14:useLocalDpi xmlns:a14="http://schemas.microsoft.com/office/drawing/2010/main"/>
              </a:ext>
            </a:extLst>
          </a:blip>
          <a:srcRect l="-34328" r="-34328"/>
          <a:stretch>
            <a:fillRect/>
          </a:stretch>
        </p:blipFill>
        <p:spPr>
          <a:xfrm>
            <a:off x="457200" y="1358899"/>
            <a:ext cx="8229600" cy="4542865"/>
          </a:xfrm>
          <a:noFill/>
        </p:spPr>
      </p:pic>
      <p:sp>
        <p:nvSpPr>
          <p:cNvPr id="44036" name="Rectangle 5"/>
          <p:cNvSpPr>
            <a:spLocks noChangeArrowheads="1"/>
          </p:cNvSpPr>
          <p:nvPr/>
        </p:nvSpPr>
        <p:spPr bwMode="auto">
          <a:xfrm>
            <a:off x="568325" y="2549525"/>
            <a:ext cx="1471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prstClr val="black"/>
                </a:solidFill>
                <a:latin typeface="Corbel"/>
              </a:rPr>
              <a:t>Why me?</a:t>
            </a:r>
          </a:p>
        </p:txBody>
      </p:sp>
      <p:sp>
        <p:nvSpPr>
          <p:cNvPr id="44037" name="Rectangle 6"/>
          <p:cNvSpPr>
            <a:spLocks noChangeArrowheads="1"/>
          </p:cNvSpPr>
          <p:nvPr/>
        </p:nvSpPr>
        <p:spPr bwMode="auto">
          <a:xfrm>
            <a:off x="5638800" y="4514850"/>
            <a:ext cx="32607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solidFill>
                  <a:prstClr val="black"/>
                </a:solidFill>
                <a:latin typeface="Corbel"/>
              </a:rPr>
              <a:t>Why us? What is our common source of hope?</a:t>
            </a:r>
          </a:p>
        </p:txBody>
      </p:sp>
      <p:sp>
        <p:nvSpPr>
          <p:cNvPr id="44038" name="Rectangle 7"/>
          <p:cNvSpPr>
            <a:spLocks noChangeArrowheads="1"/>
          </p:cNvSpPr>
          <p:nvPr/>
        </p:nvSpPr>
        <p:spPr bwMode="auto">
          <a:xfrm>
            <a:off x="7086600" y="2667000"/>
            <a:ext cx="160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solidFill>
                  <a:prstClr val="black"/>
                </a:solidFill>
                <a:latin typeface="Corbel"/>
              </a:rPr>
              <a:t>Why now?</a:t>
            </a:r>
          </a:p>
        </p:txBody>
      </p:sp>
    </p:spTree>
    <p:extLst>
      <p:ext uri="{BB962C8B-B14F-4D97-AF65-F5344CB8AC3E}">
        <p14:creationId xmlns:p14="http://schemas.microsoft.com/office/powerpoint/2010/main" val="86022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15900"/>
            <a:ext cx="8229600" cy="1143000"/>
          </a:xfrm>
        </p:spPr>
        <p:txBody>
          <a:bodyPr>
            <a:noAutofit/>
          </a:bodyPr>
          <a:lstStyle/>
          <a:p>
            <a:r>
              <a:rPr lang="en-US" sz="3600" dirty="0" smtClean="0">
                <a:solidFill>
                  <a:srgbClr val="000000"/>
                </a:solidFill>
              </a:rPr>
              <a:t>Challenge 2:  People don’t want to get involved</a:t>
            </a:r>
            <a:endParaRPr lang="en-US" sz="3600"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2600" y="1168400"/>
            <a:ext cx="5988565" cy="4616185"/>
          </a:xfrm>
          <a:prstGeom prst="rect">
            <a:avLst/>
          </a:prstGeom>
        </p:spPr>
      </p:pic>
    </p:spTree>
    <p:extLst>
      <p:ext uri="{BB962C8B-B14F-4D97-AF65-F5344CB8AC3E}">
        <p14:creationId xmlns:p14="http://schemas.microsoft.com/office/powerpoint/2010/main" val="10735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Box 7"/>
          <p:cNvSpPr txBox="1">
            <a:spLocks noChangeArrowheads="1"/>
          </p:cNvSpPr>
          <p:nvPr/>
        </p:nvSpPr>
        <p:spPr bwMode="auto">
          <a:xfrm>
            <a:off x="533400" y="442855"/>
            <a:ext cx="8077200"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endParaRPr lang="en-US" sz="3600" dirty="0" smtClean="0">
              <a:solidFill>
                <a:srgbClr val="000000"/>
              </a:solidFill>
              <a:latin typeface="Segoe IU"/>
              <a:cs typeface="Segoe IU"/>
            </a:endParaRPr>
          </a:p>
          <a:p>
            <a:pPr algn="ctr" eaLnBrk="1" hangingPunct="1"/>
            <a:r>
              <a:rPr lang="en-US" sz="3600" dirty="0" smtClean="0">
                <a:solidFill>
                  <a:srgbClr val="000000"/>
                </a:solidFill>
                <a:latin typeface="Segoe IU"/>
                <a:cs typeface="Segoe IU"/>
              </a:rPr>
              <a:t> </a:t>
            </a:r>
          </a:p>
          <a:p>
            <a:pPr algn="ctr" eaLnBrk="1" hangingPunct="1"/>
            <a:r>
              <a:rPr lang="en-US" sz="3200" dirty="0" smtClean="0">
                <a:solidFill>
                  <a:srgbClr val="000000"/>
                </a:solidFill>
                <a:latin typeface="Calibri"/>
                <a:cs typeface="Calibri"/>
              </a:rPr>
              <a:t>The ability to achieve purpose</a:t>
            </a:r>
            <a:endParaRPr lang="en-US" sz="3200" dirty="0">
              <a:solidFill>
                <a:srgbClr val="000000"/>
              </a:solidFill>
              <a:latin typeface="Calibri"/>
              <a:cs typeface="Calibri"/>
            </a:endParaRPr>
          </a:p>
        </p:txBody>
      </p:sp>
      <p:pic>
        <p:nvPicPr>
          <p:cNvPr id="99330" name="Picture 2"/>
          <p:cNvPicPr>
            <a:picLocks noChangeAspect="1" noChangeArrowheads="1"/>
          </p:cNvPicPr>
          <p:nvPr/>
        </p:nvPicPr>
        <p:blipFill>
          <a:blip r:embed="rId3"/>
          <a:srcRect/>
          <a:stretch>
            <a:fillRect/>
          </a:stretch>
        </p:blipFill>
        <p:spPr bwMode="auto">
          <a:xfrm>
            <a:off x="4953000" y="2895600"/>
            <a:ext cx="3467100" cy="2336800"/>
          </a:xfrm>
          <a:prstGeom prst="rect">
            <a:avLst/>
          </a:prstGeom>
          <a:noFill/>
          <a:ln w="9525">
            <a:noFill/>
            <a:miter lim="800000"/>
            <a:headEnd/>
            <a:tailEnd/>
          </a:ln>
          <a:effectLst/>
        </p:spPr>
      </p:pic>
      <p:pic>
        <p:nvPicPr>
          <p:cNvPr id="99331" name="Picture 3"/>
          <p:cNvPicPr>
            <a:picLocks noChangeAspect="1" noChangeArrowheads="1"/>
          </p:cNvPicPr>
          <p:nvPr/>
        </p:nvPicPr>
        <p:blipFill>
          <a:blip r:embed="rId4"/>
          <a:srcRect/>
          <a:stretch>
            <a:fillRect/>
          </a:stretch>
        </p:blipFill>
        <p:spPr bwMode="auto">
          <a:xfrm>
            <a:off x="685800" y="2739293"/>
            <a:ext cx="3467100" cy="2336800"/>
          </a:xfrm>
          <a:prstGeom prst="rect">
            <a:avLst/>
          </a:prstGeom>
          <a:noFill/>
          <a:ln w="9525">
            <a:noFill/>
            <a:miter lim="800000"/>
            <a:headEnd/>
            <a:tailEnd/>
          </a:ln>
          <a:effectLst/>
        </p:spPr>
      </p:pic>
      <p:sp>
        <p:nvSpPr>
          <p:cNvPr id="5" name="Title 1"/>
          <p:cNvSpPr>
            <a:spLocks noGrp="1"/>
          </p:cNvSpPr>
          <p:nvPr>
            <p:ph type="title"/>
          </p:nvPr>
        </p:nvSpPr>
        <p:spPr>
          <a:xfrm>
            <a:off x="457200" y="243393"/>
            <a:ext cx="8229600" cy="461665"/>
          </a:xfrm>
        </p:spPr>
        <p:txBody>
          <a:bodyPr/>
          <a:lstStyle/>
          <a:p>
            <a:r>
              <a:rPr lang="en-US" dirty="0" smtClean="0">
                <a:latin typeface="Calibri"/>
                <a:cs typeface="Calibri"/>
              </a:rPr>
              <a:t>What is Power?</a:t>
            </a:r>
            <a:endParaRPr lang="en-US" dirty="0">
              <a:latin typeface="Calibri"/>
              <a:cs typeface="Calibri"/>
            </a:endParaRPr>
          </a:p>
        </p:txBody>
      </p:sp>
    </p:spTree>
    <p:extLst>
      <p:ext uri="{BB962C8B-B14F-4D97-AF65-F5344CB8AC3E}">
        <p14:creationId xmlns:p14="http://schemas.microsoft.com/office/powerpoint/2010/main" val="147550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66355A-084C-D24E-9AD2-7E4FC41EA627}" type="slidenum">
              <a:rPr lang="en-US" smtClean="0"/>
              <a:pPr/>
              <a:t>2</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49739" y="2229028"/>
            <a:ext cx="2743200" cy="105156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6788" y="2211936"/>
            <a:ext cx="2895600" cy="1066800"/>
          </a:xfrm>
          <a:prstGeom prst="rect">
            <a:avLst/>
          </a:prstGeom>
        </p:spPr>
      </p:pic>
      <p:sp>
        <p:nvSpPr>
          <p:cNvPr id="8" name="Rectangle 7"/>
          <p:cNvSpPr/>
          <p:nvPr/>
        </p:nvSpPr>
        <p:spPr>
          <a:xfrm>
            <a:off x="0" y="3810023"/>
            <a:ext cx="9144000" cy="430887"/>
          </a:xfrm>
          <a:prstGeom prst="rect">
            <a:avLst/>
          </a:prstGeom>
        </p:spPr>
        <p:txBody>
          <a:bodyPr wrap="square">
            <a:spAutoFit/>
          </a:bodyPr>
          <a:lstStyle/>
          <a:p>
            <a:pPr algn="ctr"/>
            <a:r>
              <a:rPr lang="en-US" sz="2200" b="1" dirty="0">
                <a:solidFill>
                  <a:srgbClr val="62B1BC"/>
                </a:solidFill>
                <a:latin typeface="PT Sans" charset="-52"/>
              </a:rPr>
              <a:t>ReThink Health is an initiative </a:t>
            </a:r>
            <a:r>
              <a:rPr lang="en-US" sz="2200" b="1" dirty="0" smtClean="0">
                <a:solidFill>
                  <a:srgbClr val="62B1BC"/>
                </a:solidFill>
                <a:latin typeface="PT Sans" charset="-52"/>
              </a:rPr>
              <a:t>of </a:t>
            </a:r>
            <a:r>
              <a:rPr lang="en-US" sz="2200" b="1" dirty="0">
                <a:solidFill>
                  <a:srgbClr val="62B1BC"/>
                </a:solidFill>
                <a:latin typeface="PT Sans" charset="-52"/>
              </a:rPr>
              <a:t>the Rippel Foundation</a:t>
            </a:r>
            <a:endParaRPr lang="en-US" sz="2200" b="1" dirty="0">
              <a:solidFill>
                <a:srgbClr val="62B1BC"/>
              </a:solidFill>
            </a:endParaRPr>
          </a:p>
        </p:txBody>
      </p:sp>
    </p:spTree>
    <p:extLst>
      <p:ext uri="{BB962C8B-B14F-4D97-AF65-F5344CB8AC3E}">
        <p14:creationId xmlns:p14="http://schemas.microsoft.com/office/powerpoint/2010/main" val="159605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H="1">
            <a:off x="-3" y="-5800129"/>
            <a:ext cx="17470285" cy="12658129"/>
          </a:xfrm>
          <a:prstGeom prst="rect">
            <a:avLst/>
          </a:prstGeom>
          <a:gradFill>
            <a:gsLst>
              <a:gs pos="26000">
                <a:schemeClr val="accent1">
                  <a:shade val="100000"/>
                  <a:satMod val="120000"/>
                </a:schemeClr>
              </a:gs>
              <a:gs pos="69000">
                <a:schemeClr val="accent1">
                  <a:tint val="80000"/>
                  <a:shade val="100000"/>
                  <a:satMod val="150000"/>
                </a:schemeClr>
              </a:gs>
              <a:gs pos="100000">
                <a:schemeClr val="accent1">
                  <a:tint val="50000"/>
                  <a:shade val="100000"/>
                  <a:satMod val="1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prstClr val="white"/>
              </a:solidFill>
              <a:latin typeface="Corbel"/>
            </a:endParaRPr>
          </a:p>
        </p:txBody>
      </p:sp>
      <p:pic>
        <p:nvPicPr>
          <p:cNvPr id="40965" name="Picture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7463"/>
            <a:ext cx="8913813"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7103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259513" y="3179763"/>
            <a:ext cx="1574800" cy="1446212"/>
            <a:chOff x="0" y="0"/>
            <a:chExt cx="1410" cy="1297"/>
          </a:xfrm>
        </p:grpSpPr>
        <p:sp>
          <p:nvSpPr>
            <p:cNvPr id="29698" name="Oval 2"/>
            <p:cNvSpPr>
              <a:spLocks/>
            </p:cNvSpPr>
            <p:nvPr/>
          </p:nvSpPr>
          <p:spPr bwMode="auto">
            <a:xfrm>
              <a:off x="615" y="325"/>
              <a:ext cx="109" cy="131"/>
            </a:xfrm>
            <a:prstGeom prst="ellipse">
              <a:avLst/>
            </a:prstGeom>
            <a:solidFill>
              <a:srgbClr val="000000"/>
            </a:solidFill>
            <a:ln w="38100" cap="flat">
              <a:solidFill>
                <a:srgbClr val="F2F2F2"/>
              </a:solidFill>
              <a:prstDash val="solid"/>
              <a:round/>
              <a:headEnd type="none" w="med" len="med"/>
              <a:tailEnd type="none" w="med" len="med"/>
            </a:ln>
            <a:effectLst>
              <a:outerShdw blurRad="63500" dist="12700" dir="2700000"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9699" name="Oval 3"/>
            <p:cNvSpPr>
              <a:spLocks/>
            </p:cNvSpPr>
            <p:nvPr/>
          </p:nvSpPr>
          <p:spPr bwMode="auto">
            <a:xfrm>
              <a:off x="824" y="675"/>
              <a:ext cx="109" cy="130"/>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9700" name="Oval 4"/>
            <p:cNvSpPr>
              <a:spLocks/>
            </p:cNvSpPr>
            <p:nvPr/>
          </p:nvSpPr>
          <p:spPr bwMode="auto">
            <a:xfrm>
              <a:off x="407" y="675"/>
              <a:ext cx="111" cy="130"/>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9701" name="Oval 5"/>
            <p:cNvSpPr>
              <a:spLocks/>
            </p:cNvSpPr>
            <p:nvPr/>
          </p:nvSpPr>
          <p:spPr bwMode="auto">
            <a:xfrm>
              <a:off x="615" y="782"/>
              <a:ext cx="109" cy="131"/>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9702" name="Oval 6"/>
            <p:cNvSpPr>
              <a:spLocks/>
            </p:cNvSpPr>
            <p:nvPr/>
          </p:nvSpPr>
          <p:spPr bwMode="auto">
            <a:xfrm>
              <a:off x="401" y="456"/>
              <a:ext cx="111" cy="131"/>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9703" name="Oval 7"/>
            <p:cNvSpPr>
              <a:spLocks/>
            </p:cNvSpPr>
            <p:nvPr/>
          </p:nvSpPr>
          <p:spPr bwMode="auto">
            <a:xfrm>
              <a:off x="810" y="456"/>
              <a:ext cx="109" cy="131"/>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1536" name="Line 8"/>
            <p:cNvSpPr>
              <a:spLocks noChangeShapeType="1"/>
            </p:cNvSpPr>
            <p:nvPr/>
          </p:nvSpPr>
          <p:spPr bwMode="auto">
            <a:xfrm rot="10800000" flipH="1">
              <a:off x="651" y="0"/>
              <a:ext cx="2" cy="296"/>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37" name="Line 9"/>
            <p:cNvSpPr>
              <a:spLocks noChangeShapeType="1"/>
            </p:cNvSpPr>
            <p:nvPr/>
          </p:nvSpPr>
          <p:spPr bwMode="auto">
            <a:xfrm rot="10800000">
              <a:off x="0" y="254"/>
              <a:ext cx="312" cy="207"/>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38" name="Line 10"/>
            <p:cNvSpPr>
              <a:spLocks noChangeShapeType="1"/>
            </p:cNvSpPr>
            <p:nvPr/>
          </p:nvSpPr>
          <p:spPr bwMode="auto">
            <a:xfrm rot="10800000" flipH="1">
              <a:off x="975" y="254"/>
              <a:ext cx="263" cy="231"/>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39" name="Line 11"/>
            <p:cNvSpPr>
              <a:spLocks noChangeShapeType="1"/>
            </p:cNvSpPr>
            <p:nvPr/>
          </p:nvSpPr>
          <p:spPr bwMode="auto">
            <a:xfrm>
              <a:off x="1036" y="752"/>
              <a:ext cx="374" cy="130"/>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40" name="Line 12"/>
            <p:cNvSpPr>
              <a:spLocks noChangeShapeType="1"/>
            </p:cNvSpPr>
            <p:nvPr/>
          </p:nvSpPr>
          <p:spPr bwMode="auto">
            <a:xfrm flipH="1">
              <a:off x="0" y="781"/>
              <a:ext cx="312" cy="131"/>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41" name="Line 13"/>
            <p:cNvSpPr>
              <a:spLocks noChangeShapeType="1"/>
            </p:cNvSpPr>
            <p:nvPr/>
          </p:nvSpPr>
          <p:spPr bwMode="auto">
            <a:xfrm>
              <a:off x="651" y="1006"/>
              <a:ext cx="2" cy="291"/>
            </a:xfrm>
            <a:prstGeom prst="line">
              <a:avLst/>
            </a:prstGeom>
            <a:noFill/>
            <a:ln w="28575">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grpSp>
      <p:sp>
        <p:nvSpPr>
          <p:cNvPr id="187395" name="Rectangle 14"/>
          <p:cNvSpPr>
            <a:spLocks/>
          </p:cNvSpPr>
          <p:nvPr/>
        </p:nvSpPr>
        <p:spPr bwMode="auto">
          <a:xfrm>
            <a:off x="5424488" y="2554288"/>
            <a:ext cx="2844800" cy="346075"/>
          </a:xfrm>
          <a:prstGeom prst="rect">
            <a:avLst/>
          </a:prstGeom>
          <a:noFill/>
          <a:ln w="12700">
            <a:noFill/>
            <a:miter lim="800000"/>
            <a:headEnd/>
            <a:tailEnd/>
          </a:ln>
        </p:spPr>
        <p:txBody>
          <a:bodyPr wrap="none" lIns="0" tIns="0" rIns="0" bIns="0" anchor="ctr">
            <a:prstTxWarp prst="textNoShape">
              <a:avLst/>
            </a:prstTxWarp>
            <a:spAutoFit/>
          </a:bodyPr>
          <a:lstStyle/>
          <a:p>
            <a:r>
              <a:rPr lang="en-US" sz="2200" dirty="0">
                <a:solidFill>
                  <a:prstClr val="black"/>
                </a:solidFill>
                <a:latin typeface="Corbel"/>
                <a:ea typeface="Gill Sans" charset="0"/>
                <a:cs typeface="Gill Sans" charset="0"/>
              </a:rPr>
              <a:t>“Who’s in charge here?”</a:t>
            </a:r>
          </a:p>
        </p:txBody>
      </p:sp>
      <p:grpSp>
        <p:nvGrpSpPr>
          <p:cNvPr id="3" name="Group 22"/>
          <p:cNvGrpSpPr>
            <a:grpSpLocks/>
          </p:cNvGrpSpPr>
          <p:nvPr/>
        </p:nvGrpSpPr>
        <p:grpSpPr bwMode="auto">
          <a:xfrm>
            <a:off x="1035050" y="3116263"/>
            <a:ext cx="1603375" cy="1604962"/>
            <a:chOff x="0" y="0"/>
            <a:chExt cx="1437" cy="1437"/>
          </a:xfrm>
        </p:grpSpPr>
        <p:sp>
          <p:nvSpPr>
            <p:cNvPr id="29719" name="Oval 23"/>
            <p:cNvSpPr>
              <a:spLocks/>
            </p:cNvSpPr>
            <p:nvPr/>
          </p:nvSpPr>
          <p:spPr bwMode="auto">
            <a:xfrm>
              <a:off x="610" y="613"/>
              <a:ext cx="212" cy="208"/>
            </a:xfrm>
            <a:prstGeom prst="ellipse">
              <a:avLst/>
            </a:prstGeom>
            <a:solidFill>
              <a:srgbClr val="000000"/>
            </a:solidFill>
            <a:ln w="38100" cap="flat">
              <a:solidFill>
                <a:srgbClr val="F2F2F2"/>
              </a:solidFill>
              <a:prstDash val="solid"/>
              <a:round/>
              <a:headEnd type="none" w="med" len="med"/>
              <a:tailEnd type="none" w="med" len="med"/>
            </a:ln>
            <a:effectLst>
              <a:outerShdw blurRad="63500" dist="25399" dir="3806097" algn="ctr" rotWithShape="0">
                <a:srgbClr val="7F7F7F">
                  <a:alpha val="50000"/>
                </a:srgbClr>
              </a:outerShdw>
            </a:effectLst>
          </p:spPr>
          <p:txBody>
            <a:bodyPr lIns="0" tIns="0" rIns="0" bIns="0">
              <a:prstTxWarp prst="textNoShape">
                <a:avLst/>
              </a:prstTxWarp>
            </a:bodyPr>
            <a:lstStyle/>
            <a:p>
              <a:pPr>
                <a:defRPr/>
              </a:pPr>
              <a:endParaRPr lang="en-US" dirty="0">
                <a:solidFill>
                  <a:prstClr val="black"/>
                </a:solidFill>
                <a:latin typeface="Gill Sans" pitchFamily="-107" charset="0"/>
                <a:ea typeface="ヒラギノ角ゴ ProN W3" pitchFamily="-107" charset="-128"/>
                <a:cs typeface="ヒラギノ角ゴ ProN W3" pitchFamily="-107" charset="-128"/>
                <a:sym typeface="Gill Sans" pitchFamily="-107" charset="0"/>
              </a:endParaRPr>
            </a:p>
          </p:txBody>
        </p:sp>
        <p:sp>
          <p:nvSpPr>
            <p:cNvPr id="21514" name="Line 24"/>
            <p:cNvSpPr>
              <a:spLocks noChangeShapeType="1"/>
            </p:cNvSpPr>
            <p:nvPr/>
          </p:nvSpPr>
          <p:spPr bwMode="auto">
            <a:xfrm>
              <a:off x="714" y="0"/>
              <a:ext cx="0" cy="566"/>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15" name="Line 25"/>
            <p:cNvSpPr>
              <a:spLocks noChangeShapeType="1"/>
            </p:cNvSpPr>
            <p:nvPr/>
          </p:nvSpPr>
          <p:spPr bwMode="auto">
            <a:xfrm flipH="1">
              <a:off x="891" y="734"/>
              <a:ext cx="546" cy="1"/>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16" name="Line 26"/>
            <p:cNvSpPr>
              <a:spLocks noChangeShapeType="1"/>
            </p:cNvSpPr>
            <p:nvPr/>
          </p:nvSpPr>
          <p:spPr bwMode="auto">
            <a:xfrm rot="10800000" flipH="1">
              <a:off x="714" y="871"/>
              <a:ext cx="0" cy="566"/>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17" name="Line 27"/>
            <p:cNvSpPr>
              <a:spLocks noChangeShapeType="1"/>
            </p:cNvSpPr>
            <p:nvPr/>
          </p:nvSpPr>
          <p:spPr bwMode="auto">
            <a:xfrm>
              <a:off x="0" y="735"/>
              <a:ext cx="516" cy="1"/>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18" name="Line 28"/>
            <p:cNvSpPr>
              <a:spLocks noChangeShapeType="1"/>
            </p:cNvSpPr>
            <p:nvPr/>
          </p:nvSpPr>
          <p:spPr bwMode="auto">
            <a:xfrm flipH="1">
              <a:off x="823" y="240"/>
              <a:ext cx="511" cy="373"/>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19" name="Line 29"/>
            <p:cNvSpPr>
              <a:spLocks noChangeShapeType="1"/>
            </p:cNvSpPr>
            <p:nvPr/>
          </p:nvSpPr>
          <p:spPr bwMode="auto">
            <a:xfrm rot="10800000">
              <a:off x="823" y="871"/>
              <a:ext cx="389" cy="358"/>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0" name="Line 30"/>
            <p:cNvSpPr>
              <a:spLocks noChangeShapeType="1"/>
            </p:cNvSpPr>
            <p:nvPr/>
          </p:nvSpPr>
          <p:spPr bwMode="auto">
            <a:xfrm rot="10800000" flipH="1">
              <a:off x="161" y="850"/>
              <a:ext cx="456" cy="343"/>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1" name="Line 31"/>
            <p:cNvSpPr>
              <a:spLocks noChangeShapeType="1"/>
            </p:cNvSpPr>
            <p:nvPr/>
          </p:nvSpPr>
          <p:spPr bwMode="auto">
            <a:xfrm>
              <a:off x="161" y="240"/>
              <a:ext cx="408" cy="373"/>
            </a:xfrm>
            <a:prstGeom prst="line">
              <a:avLst/>
            </a:prstGeom>
            <a:noFill/>
            <a:ln w="381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2" name="Line 32"/>
            <p:cNvSpPr>
              <a:spLocks noChangeShapeType="1"/>
            </p:cNvSpPr>
            <p:nvPr/>
          </p:nvSpPr>
          <p:spPr bwMode="auto">
            <a:xfrm rot="10800000" flipH="1">
              <a:off x="107" y="871"/>
              <a:ext cx="328" cy="114"/>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3" name="Line 33"/>
            <p:cNvSpPr>
              <a:spLocks noChangeShapeType="1"/>
            </p:cNvSpPr>
            <p:nvPr/>
          </p:nvSpPr>
          <p:spPr bwMode="auto">
            <a:xfrm rot="10800000" flipH="1">
              <a:off x="417" y="985"/>
              <a:ext cx="200" cy="344"/>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4" name="Line 34"/>
            <p:cNvSpPr>
              <a:spLocks noChangeShapeType="1"/>
            </p:cNvSpPr>
            <p:nvPr/>
          </p:nvSpPr>
          <p:spPr bwMode="auto">
            <a:xfrm rot="10800000">
              <a:off x="823" y="985"/>
              <a:ext cx="122" cy="344"/>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5" name="Line 35"/>
            <p:cNvSpPr>
              <a:spLocks noChangeShapeType="1"/>
            </p:cNvSpPr>
            <p:nvPr/>
          </p:nvSpPr>
          <p:spPr bwMode="auto">
            <a:xfrm rot="10800000">
              <a:off x="945" y="820"/>
              <a:ext cx="322" cy="165"/>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6" name="Line 36"/>
            <p:cNvSpPr>
              <a:spLocks noChangeShapeType="1"/>
            </p:cNvSpPr>
            <p:nvPr/>
          </p:nvSpPr>
          <p:spPr bwMode="auto">
            <a:xfrm flipH="1">
              <a:off x="975" y="512"/>
              <a:ext cx="359" cy="101"/>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7" name="Line 37"/>
            <p:cNvSpPr>
              <a:spLocks noChangeShapeType="1"/>
            </p:cNvSpPr>
            <p:nvPr/>
          </p:nvSpPr>
          <p:spPr bwMode="auto">
            <a:xfrm>
              <a:off x="107" y="512"/>
              <a:ext cx="291" cy="58"/>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8" name="Line 38"/>
            <p:cNvSpPr>
              <a:spLocks noChangeShapeType="1"/>
            </p:cNvSpPr>
            <p:nvPr/>
          </p:nvSpPr>
          <p:spPr bwMode="auto">
            <a:xfrm flipH="1">
              <a:off x="793" y="139"/>
              <a:ext cx="225" cy="301"/>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sp>
          <p:nvSpPr>
            <p:cNvPr id="21529" name="Line 39"/>
            <p:cNvSpPr>
              <a:spLocks noChangeShapeType="1"/>
            </p:cNvSpPr>
            <p:nvPr/>
          </p:nvSpPr>
          <p:spPr bwMode="auto">
            <a:xfrm>
              <a:off x="417" y="104"/>
              <a:ext cx="152" cy="336"/>
            </a:xfrm>
            <a:prstGeom prst="line">
              <a:avLst/>
            </a:prstGeom>
            <a:noFill/>
            <a:ln w="12700">
              <a:solidFill>
                <a:schemeClr val="tx1"/>
              </a:solidFill>
              <a:round/>
              <a:headEnd/>
              <a:tailEnd type="triangle" w="med" len="med"/>
            </a:ln>
          </p:spPr>
          <p:txBody>
            <a:bodyPr lIns="0" tIns="0" rIns="0" bIns="0">
              <a:prstTxWarp prst="textNoShape">
                <a:avLst/>
              </a:prstTxWarp>
            </a:bodyPr>
            <a:lstStyle/>
            <a:p>
              <a:endParaRPr lang="en-US" dirty="0">
                <a:solidFill>
                  <a:prstClr val="black"/>
                </a:solidFill>
                <a:latin typeface="Corbel"/>
              </a:endParaRPr>
            </a:p>
          </p:txBody>
        </p:sp>
      </p:grpSp>
      <p:sp>
        <p:nvSpPr>
          <p:cNvPr id="187407" name="Rectangle 40"/>
          <p:cNvSpPr>
            <a:spLocks/>
          </p:cNvSpPr>
          <p:nvPr/>
        </p:nvSpPr>
        <p:spPr bwMode="auto">
          <a:xfrm>
            <a:off x="714375" y="2465388"/>
            <a:ext cx="2236788" cy="346075"/>
          </a:xfrm>
          <a:prstGeom prst="rect">
            <a:avLst/>
          </a:prstGeom>
          <a:noFill/>
          <a:ln w="12700">
            <a:noFill/>
            <a:miter lim="800000"/>
            <a:headEnd/>
            <a:tailEnd/>
          </a:ln>
        </p:spPr>
        <p:txBody>
          <a:bodyPr wrap="none" lIns="0" tIns="0" rIns="0" bIns="0" anchor="ctr">
            <a:prstTxWarp prst="textNoShape">
              <a:avLst/>
            </a:prstTxWarp>
            <a:spAutoFit/>
          </a:bodyPr>
          <a:lstStyle/>
          <a:p>
            <a:r>
              <a:rPr lang="en-US" sz="2200" dirty="0">
                <a:solidFill>
                  <a:prstClr val="black"/>
                </a:solidFill>
                <a:latin typeface="Corbel"/>
                <a:ea typeface="Gill Sans" charset="0"/>
                <a:cs typeface="Gill Sans" charset="0"/>
              </a:rPr>
              <a:t>“I’ll take care of it.”</a:t>
            </a:r>
          </a:p>
        </p:txBody>
      </p:sp>
      <p:pic>
        <p:nvPicPr>
          <p:cNvPr id="187404" name="Picture 4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16300" y="4367213"/>
            <a:ext cx="2311400" cy="1098550"/>
          </a:xfrm>
          <a:prstGeom prst="rect">
            <a:avLst/>
          </a:prstGeom>
          <a:noFill/>
          <a:ln w="9525">
            <a:noFill/>
            <a:miter lim="800000"/>
            <a:headEnd/>
            <a:tailEnd/>
          </a:ln>
        </p:spPr>
      </p:pic>
      <p:sp>
        <p:nvSpPr>
          <p:cNvPr id="187405" name="Rectangle 43"/>
          <p:cNvSpPr>
            <a:spLocks/>
          </p:cNvSpPr>
          <p:nvPr/>
        </p:nvSpPr>
        <p:spPr bwMode="auto">
          <a:xfrm>
            <a:off x="3798888" y="3746500"/>
            <a:ext cx="1603375" cy="338138"/>
          </a:xfrm>
          <a:prstGeom prst="rect">
            <a:avLst/>
          </a:prstGeom>
          <a:noFill/>
          <a:ln w="12700">
            <a:noFill/>
            <a:miter lim="800000"/>
            <a:headEnd/>
            <a:tailEnd/>
          </a:ln>
        </p:spPr>
        <p:txBody>
          <a:bodyPr wrap="none" lIns="0" tIns="0" rIns="0" bIns="0" anchor="ctr">
            <a:prstTxWarp prst="textNoShape">
              <a:avLst/>
            </a:prstTxWarp>
            <a:spAutoFit/>
          </a:bodyPr>
          <a:lstStyle/>
          <a:p>
            <a:r>
              <a:rPr lang="en-US" sz="2200" dirty="0">
                <a:solidFill>
                  <a:prstClr val="black"/>
                </a:solidFill>
                <a:latin typeface="Corbel"/>
                <a:ea typeface="Gill Sans" charset="0"/>
                <a:cs typeface="Gill Sans" charset="0"/>
              </a:rPr>
              <a:t>“Hail Caesar!”</a:t>
            </a:r>
          </a:p>
        </p:txBody>
      </p:sp>
      <p:sp>
        <p:nvSpPr>
          <p:cNvPr id="62" name="Rectangle 7"/>
          <p:cNvSpPr>
            <a:spLocks/>
          </p:cNvSpPr>
          <p:nvPr/>
        </p:nvSpPr>
        <p:spPr bwMode="auto">
          <a:xfrm>
            <a:off x="1295400" y="152400"/>
            <a:ext cx="6705600" cy="992187"/>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r>
              <a:rPr lang="en-US" sz="2800" b="1" dirty="0">
                <a:solidFill>
                  <a:srgbClr val="000000"/>
                </a:solidFill>
                <a:effectLst>
                  <a:outerShdw blurRad="38100" dist="38100" dir="2700000" algn="tl">
                    <a:srgbClr val="DDDDDD"/>
                  </a:outerShdw>
                </a:effectLst>
                <a:latin typeface="Calibri"/>
                <a:ea typeface="Gill Sans" charset="0"/>
                <a:cs typeface="Calibri"/>
              </a:rPr>
              <a:t>Common Leadership Models</a:t>
            </a:r>
          </a:p>
        </p:txBody>
      </p:sp>
    </p:spTree>
    <p:extLst>
      <p:ext uri="{BB962C8B-B14F-4D97-AF65-F5344CB8AC3E}">
        <p14:creationId xmlns:p14="http://schemas.microsoft.com/office/powerpoint/2010/main" val="2065823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87407"/>
                                        </p:tgtEl>
                                        <p:attrNameLst>
                                          <p:attrName>style.visibility</p:attrName>
                                        </p:attrNameLst>
                                      </p:cBhvr>
                                      <p:to>
                                        <p:strVal val="visible"/>
                                      </p:to>
                                    </p:set>
                                    <p:anim calcmode="lin" valueType="num">
                                      <p:cBhvr additive="base">
                                        <p:cTn id="13" dur="500" fill="hold"/>
                                        <p:tgtEl>
                                          <p:spTgt spid="187407"/>
                                        </p:tgtEl>
                                        <p:attrNameLst>
                                          <p:attrName>ppt_x</p:attrName>
                                        </p:attrNameLst>
                                      </p:cBhvr>
                                      <p:tavLst>
                                        <p:tav tm="0">
                                          <p:val>
                                            <p:strVal val="0-#ppt_w/2"/>
                                          </p:val>
                                        </p:tav>
                                        <p:tav tm="100000">
                                          <p:val>
                                            <p:strVal val="#ppt_x"/>
                                          </p:val>
                                        </p:tav>
                                      </p:tavLst>
                                    </p:anim>
                                    <p:anim calcmode="lin" valueType="num">
                                      <p:cBhvr additive="base">
                                        <p:cTn id="14" dur="500" fill="hold"/>
                                        <p:tgtEl>
                                          <p:spTgt spid="18740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187395"/>
                                        </p:tgtEl>
                                        <p:attrNameLst>
                                          <p:attrName>style.visibility</p:attrName>
                                        </p:attrNameLst>
                                      </p:cBhvr>
                                      <p:to>
                                        <p:strVal val="visible"/>
                                      </p:to>
                                    </p:set>
                                    <p:anim calcmode="lin" valueType="num">
                                      <p:cBhvr additive="base">
                                        <p:cTn id="25" dur="500" fill="hold"/>
                                        <p:tgtEl>
                                          <p:spTgt spid="187395"/>
                                        </p:tgtEl>
                                        <p:attrNameLst>
                                          <p:attrName>ppt_x</p:attrName>
                                        </p:attrNameLst>
                                      </p:cBhvr>
                                      <p:tavLst>
                                        <p:tav tm="0">
                                          <p:val>
                                            <p:strVal val="1+#ppt_w/2"/>
                                          </p:val>
                                        </p:tav>
                                        <p:tav tm="100000">
                                          <p:val>
                                            <p:strVal val="#ppt_x"/>
                                          </p:val>
                                        </p:tav>
                                      </p:tavLst>
                                    </p:anim>
                                    <p:anim calcmode="lin" valueType="num">
                                      <p:cBhvr additive="base">
                                        <p:cTn id="26" dur="500" fill="hold"/>
                                        <p:tgtEl>
                                          <p:spTgt spid="1873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187404"/>
                                        </p:tgtEl>
                                        <p:attrNameLst>
                                          <p:attrName>style.visibility</p:attrName>
                                        </p:attrNameLst>
                                      </p:cBhvr>
                                      <p:to>
                                        <p:strVal val="visible"/>
                                      </p:to>
                                    </p:set>
                                    <p:anim calcmode="lin" valueType="num">
                                      <p:cBhvr additive="base">
                                        <p:cTn id="31" dur="500" fill="hold"/>
                                        <p:tgtEl>
                                          <p:spTgt spid="187404"/>
                                        </p:tgtEl>
                                        <p:attrNameLst>
                                          <p:attrName>ppt_x</p:attrName>
                                        </p:attrNameLst>
                                      </p:cBhvr>
                                      <p:tavLst>
                                        <p:tav tm="0">
                                          <p:val>
                                            <p:strVal val="#ppt_x"/>
                                          </p:val>
                                        </p:tav>
                                        <p:tav tm="100000">
                                          <p:val>
                                            <p:strVal val="#ppt_x"/>
                                          </p:val>
                                        </p:tav>
                                      </p:tavLst>
                                    </p:anim>
                                    <p:anim calcmode="lin" valueType="num">
                                      <p:cBhvr additive="base">
                                        <p:cTn id="32" dur="500" fill="hold"/>
                                        <p:tgtEl>
                                          <p:spTgt spid="1874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87405"/>
                                        </p:tgtEl>
                                        <p:attrNameLst>
                                          <p:attrName>style.visibility</p:attrName>
                                        </p:attrNameLst>
                                      </p:cBhvr>
                                      <p:to>
                                        <p:strVal val="visible"/>
                                      </p:to>
                                    </p:set>
                                    <p:anim calcmode="lin" valueType="num">
                                      <p:cBhvr additive="base">
                                        <p:cTn id="37" dur="500" fill="hold"/>
                                        <p:tgtEl>
                                          <p:spTgt spid="187405"/>
                                        </p:tgtEl>
                                        <p:attrNameLst>
                                          <p:attrName>ppt_x</p:attrName>
                                        </p:attrNameLst>
                                      </p:cBhvr>
                                      <p:tavLst>
                                        <p:tav tm="0">
                                          <p:val>
                                            <p:strVal val="#ppt_x"/>
                                          </p:val>
                                        </p:tav>
                                        <p:tav tm="100000">
                                          <p:val>
                                            <p:strVal val="#ppt_x"/>
                                          </p:val>
                                        </p:tav>
                                      </p:tavLst>
                                    </p:anim>
                                    <p:anim calcmode="lin" valueType="num">
                                      <p:cBhvr additive="base">
                                        <p:cTn id="38" dur="500" fill="hold"/>
                                        <p:tgtEl>
                                          <p:spTgt spid="187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187407" grpId="0"/>
      <p:bldP spid="1874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22" idx="0"/>
            <a:endCxn id="20" idx="4"/>
          </p:cNvCxnSpPr>
          <p:nvPr/>
        </p:nvCxnSpPr>
        <p:spPr>
          <a:xfrm rot="5400000" flipH="1" flipV="1">
            <a:off x="4476560" y="4219916"/>
            <a:ext cx="526567"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4503064" y="34830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cxnSp>
        <p:nvCxnSpPr>
          <p:cNvPr id="12" name="Straight Arrow Connector 11"/>
          <p:cNvCxnSpPr>
            <a:stCxn id="20" idx="0"/>
            <a:endCxn id="21" idx="4"/>
          </p:cNvCxnSpPr>
          <p:nvPr/>
        </p:nvCxnSpPr>
        <p:spPr>
          <a:xfrm rot="5400000" flipH="1" flipV="1">
            <a:off x="4486085" y="3229316"/>
            <a:ext cx="507517"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3" idx="6"/>
            <a:endCxn id="20" idx="2"/>
          </p:cNvCxnSpPr>
          <p:nvPr/>
        </p:nvCxnSpPr>
        <p:spPr>
          <a:xfrm>
            <a:off x="3931254" y="3719853"/>
            <a:ext cx="571810"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2" name="Group 54"/>
          <p:cNvGrpSpPr/>
          <p:nvPr/>
        </p:nvGrpSpPr>
        <p:grpSpPr>
          <a:xfrm>
            <a:off x="3861904" y="2906205"/>
            <a:ext cx="1755882" cy="1646345"/>
            <a:chOff x="3861904" y="2906205"/>
            <a:chExt cx="1755882" cy="1646345"/>
          </a:xfrm>
        </p:grpSpPr>
        <p:cxnSp>
          <p:nvCxnSpPr>
            <p:cNvPr id="13" name="Straight Arrow Connector 12"/>
            <p:cNvCxnSpPr>
              <a:stCxn id="21" idx="3"/>
              <a:endCxn id="23" idx="7"/>
            </p:cNvCxnSpPr>
            <p:nvPr/>
          </p:nvCxnSpPr>
          <p:spPr>
            <a:xfrm rot="5400000">
              <a:off x="3894050" y="2874059"/>
              <a:ext cx="646219" cy="710512"/>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2" idx="1"/>
              <a:endCxn id="23" idx="5"/>
            </p:cNvCxnSpPr>
            <p:nvPr/>
          </p:nvCxnSpPr>
          <p:spPr>
            <a:xfrm rot="16200000" flipV="1">
              <a:off x="3884525" y="3864660"/>
              <a:ext cx="665269" cy="710512"/>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21" idx="5"/>
              <a:endCxn id="24" idx="1"/>
            </p:cNvCxnSpPr>
            <p:nvPr/>
          </p:nvCxnSpPr>
          <p:spPr>
            <a:xfrm rot="16200000" flipH="1">
              <a:off x="4939419" y="2874058"/>
              <a:ext cx="646219" cy="710514"/>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24" idx="3"/>
              <a:endCxn id="22" idx="7"/>
            </p:cNvCxnSpPr>
            <p:nvPr/>
          </p:nvCxnSpPr>
          <p:spPr>
            <a:xfrm rot="5400000">
              <a:off x="4929894" y="3864658"/>
              <a:ext cx="665269" cy="710514"/>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a:stCxn id="24" idx="2"/>
            <a:endCxn id="20" idx="6"/>
          </p:cNvCxnSpPr>
          <p:nvPr/>
        </p:nvCxnSpPr>
        <p:spPr>
          <a:xfrm rot="10800000">
            <a:off x="4976622" y="3719853"/>
            <a:ext cx="571812"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503064" y="2501999"/>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22" name="Oval 21"/>
          <p:cNvSpPr/>
          <p:nvPr/>
        </p:nvSpPr>
        <p:spPr>
          <a:xfrm>
            <a:off x="4503064" y="4483199"/>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23" name="Oval 22"/>
          <p:cNvSpPr/>
          <p:nvPr/>
        </p:nvSpPr>
        <p:spPr>
          <a:xfrm>
            <a:off x="3457696" y="34830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24" name="Oval 23"/>
          <p:cNvSpPr/>
          <p:nvPr/>
        </p:nvSpPr>
        <p:spPr>
          <a:xfrm>
            <a:off x="5548434" y="34830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grpSp>
        <p:nvGrpSpPr>
          <p:cNvPr id="3" name="Group 55"/>
          <p:cNvGrpSpPr/>
          <p:nvPr/>
        </p:nvGrpSpPr>
        <p:grpSpPr>
          <a:xfrm>
            <a:off x="5952641" y="2644874"/>
            <a:ext cx="1209969" cy="2169008"/>
            <a:chOff x="5952641" y="2644874"/>
            <a:chExt cx="1209969" cy="2169008"/>
          </a:xfrm>
        </p:grpSpPr>
        <p:cxnSp>
          <p:nvCxnSpPr>
            <p:cNvPr id="17" name="Straight Arrow Connector 16"/>
            <p:cNvCxnSpPr>
              <a:stCxn id="25" idx="2"/>
              <a:endCxn id="24" idx="6"/>
            </p:cNvCxnSpPr>
            <p:nvPr/>
          </p:nvCxnSpPr>
          <p:spPr>
            <a:xfrm rot="10800000">
              <a:off x="6021992" y="3719853"/>
              <a:ext cx="667060"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26" idx="3"/>
              <a:endCxn id="24" idx="7"/>
            </p:cNvCxnSpPr>
            <p:nvPr/>
          </p:nvCxnSpPr>
          <p:spPr>
            <a:xfrm rot="5400000">
              <a:off x="5984788" y="3016935"/>
              <a:ext cx="503344" cy="567637"/>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6689052" y="34830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26" name="Oval 25"/>
            <p:cNvSpPr/>
            <p:nvPr/>
          </p:nvSpPr>
          <p:spPr>
            <a:xfrm>
              <a:off x="6450927" y="26448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0" name="Oval 29"/>
            <p:cNvSpPr/>
            <p:nvPr/>
          </p:nvSpPr>
          <p:spPr>
            <a:xfrm>
              <a:off x="6450927" y="434032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cxnSp>
          <p:nvCxnSpPr>
            <p:cNvPr id="37" name="Straight Arrow Connector 36"/>
            <p:cNvCxnSpPr>
              <a:stCxn id="30" idx="1"/>
              <a:endCxn id="24" idx="5"/>
            </p:cNvCxnSpPr>
            <p:nvPr/>
          </p:nvCxnSpPr>
          <p:spPr>
            <a:xfrm rot="16200000" flipV="1">
              <a:off x="5975263" y="3864659"/>
              <a:ext cx="522394" cy="567637"/>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4" name="Group 58"/>
          <p:cNvGrpSpPr/>
          <p:nvPr/>
        </p:nvGrpSpPr>
        <p:grpSpPr>
          <a:xfrm>
            <a:off x="3600571" y="4887405"/>
            <a:ext cx="2278546" cy="1155202"/>
            <a:chOff x="3600571" y="4887405"/>
            <a:chExt cx="2278546" cy="1155202"/>
          </a:xfrm>
        </p:grpSpPr>
        <p:sp>
          <p:nvSpPr>
            <p:cNvPr id="28" name="Oval 27"/>
            <p:cNvSpPr/>
            <p:nvPr/>
          </p:nvSpPr>
          <p:spPr>
            <a:xfrm>
              <a:off x="4503064" y="5569049"/>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3" name="Oval 32"/>
            <p:cNvSpPr/>
            <p:nvPr/>
          </p:nvSpPr>
          <p:spPr>
            <a:xfrm>
              <a:off x="3600571" y="533092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4" name="Oval 33"/>
            <p:cNvSpPr/>
            <p:nvPr/>
          </p:nvSpPr>
          <p:spPr>
            <a:xfrm>
              <a:off x="5405559" y="533092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cxnSp>
          <p:nvCxnSpPr>
            <p:cNvPr id="38" name="Straight Arrow Connector 37"/>
            <p:cNvCxnSpPr>
              <a:stCxn id="22" idx="5"/>
              <a:endCxn id="34" idx="1"/>
            </p:cNvCxnSpPr>
            <p:nvPr/>
          </p:nvCxnSpPr>
          <p:spPr>
            <a:xfrm rot="16200000" flipH="1">
              <a:off x="4934656" y="4860020"/>
              <a:ext cx="512869" cy="567639"/>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2" idx="4"/>
              <a:endCxn id="28" idx="0"/>
            </p:cNvCxnSpPr>
            <p:nvPr/>
          </p:nvCxnSpPr>
          <p:spPr>
            <a:xfrm rot="5400000">
              <a:off x="4433697" y="5262903"/>
              <a:ext cx="612292"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2" idx="3"/>
              <a:endCxn id="33" idx="7"/>
            </p:cNvCxnSpPr>
            <p:nvPr/>
          </p:nvCxnSpPr>
          <p:spPr>
            <a:xfrm rot="5400000">
              <a:off x="4032163" y="4860022"/>
              <a:ext cx="512869" cy="567637"/>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5" name="Group 57"/>
          <p:cNvGrpSpPr/>
          <p:nvPr/>
        </p:nvGrpSpPr>
        <p:grpSpPr>
          <a:xfrm>
            <a:off x="2317077" y="2644874"/>
            <a:ext cx="1209970" cy="2169008"/>
            <a:chOff x="2317077" y="2644874"/>
            <a:chExt cx="1209970" cy="2169008"/>
          </a:xfrm>
        </p:grpSpPr>
        <p:sp>
          <p:nvSpPr>
            <p:cNvPr id="29" name="Oval 28"/>
            <p:cNvSpPr/>
            <p:nvPr/>
          </p:nvSpPr>
          <p:spPr>
            <a:xfrm>
              <a:off x="2317077" y="34830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5" name="Oval 34"/>
            <p:cNvSpPr/>
            <p:nvPr/>
          </p:nvSpPr>
          <p:spPr>
            <a:xfrm>
              <a:off x="2555202" y="434032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6" name="Oval 35"/>
            <p:cNvSpPr/>
            <p:nvPr/>
          </p:nvSpPr>
          <p:spPr>
            <a:xfrm>
              <a:off x="2555202" y="26448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cxnSp>
          <p:nvCxnSpPr>
            <p:cNvPr id="41" name="Straight Arrow Connector 40"/>
            <p:cNvCxnSpPr>
              <a:stCxn id="23" idx="3"/>
              <a:endCxn id="35" idx="7"/>
            </p:cNvCxnSpPr>
            <p:nvPr/>
          </p:nvCxnSpPr>
          <p:spPr>
            <a:xfrm rot="5400000">
              <a:off x="2982031" y="3864659"/>
              <a:ext cx="522394" cy="56763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3" idx="2"/>
              <a:endCxn id="29" idx="6"/>
            </p:cNvCxnSpPr>
            <p:nvPr/>
          </p:nvCxnSpPr>
          <p:spPr>
            <a:xfrm rot="10800000">
              <a:off x="2790636" y="3719853"/>
              <a:ext cx="667061" cy="158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3" idx="1"/>
              <a:endCxn id="36" idx="5"/>
            </p:cNvCxnSpPr>
            <p:nvPr/>
          </p:nvCxnSpPr>
          <p:spPr>
            <a:xfrm rot="16200000" flipV="1">
              <a:off x="2991556" y="3016934"/>
              <a:ext cx="503344" cy="567638"/>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6" name="Group 56"/>
          <p:cNvGrpSpPr/>
          <p:nvPr/>
        </p:nvGrpSpPr>
        <p:grpSpPr>
          <a:xfrm>
            <a:off x="4004778" y="1416149"/>
            <a:ext cx="1874339" cy="1155202"/>
            <a:chOff x="4004778" y="1416149"/>
            <a:chExt cx="1874339" cy="1155202"/>
          </a:xfrm>
        </p:grpSpPr>
        <p:sp>
          <p:nvSpPr>
            <p:cNvPr id="27" name="Oval 26"/>
            <p:cNvSpPr/>
            <p:nvPr/>
          </p:nvSpPr>
          <p:spPr>
            <a:xfrm>
              <a:off x="4503064" y="1416149"/>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32" name="Oval 31"/>
            <p:cNvSpPr/>
            <p:nvPr/>
          </p:nvSpPr>
          <p:spPr>
            <a:xfrm>
              <a:off x="5405559" y="165427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cxnSp>
          <p:nvCxnSpPr>
            <p:cNvPr id="44" name="Straight Arrow Connector 43"/>
            <p:cNvCxnSpPr>
              <a:endCxn id="21" idx="1"/>
            </p:cNvCxnSpPr>
            <p:nvPr/>
          </p:nvCxnSpPr>
          <p:spPr>
            <a:xfrm rot="16200000" flipH="1">
              <a:off x="4032162" y="2031096"/>
              <a:ext cx="512869" cy="567637"/>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7" idx="4"/>
              <a:endCxn id="21" idx="0"/>
            </p:cNvCxnSpPr>
            <p:nvPr/>
          </p:nvCxnSpPr>
          <p:spPr>
            <a:xfrm rot="5400000">
              <a:off x="4433697" y="2195853"/>
              <a:ext cx="612292" cy="1588"/>
            </a:xfrm>
            <a:prstGeom prst="straightConnector1">
              <a:avLst/>
            </a:prstGeom>
            <a:ln w="38100" cmpd="sng">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21" idx="7"/>
              <a:endCxn id="32" idx="3"/>
            </p:cNvCxnSpPr>
            <p:nvPr/>
          </p:nvCxnSpPr>
          <p:spPr>
            <a:xfrm rot="5400000" flipH="1" flipV="1">
              <a:off x="4934656" y="2031097"/>
              <a:ext cx="512869" cy="567639"/>
            </a:xfrm>
            <a:prstGeom prst="straightConnector1">
              <a:avLst/>
            </a:prstGeom>
            <a:ln w="38100" cmpd="sng">
              <a:solidFill>
                <a:srgbClr val="ED6A36"/>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53" name="TextBox 16"/>
          <p:cNvSpPr txBox="1">
            <a:spLocks noChangeArrowheads="1"/>
          </p:cNvSpPr>
          <p:nvPr/>
        </p:nvSpPr>
        <p:spPr bwMode="auto">
          <a:xfrm rot="19062457">
            <a:off x="3274029" y="2833023"/>
            <a:ext cx="1600200" cy="3079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000" b="1">
                <a:solidFill>
                  <a:schemeClr val="bg1"/>
                </a:solidFill>
                <a:latin typeface="Arial" charset="0"/>
                <a:ea typeface="ＭＳ Ｐゴシック" charset="0"/>
                <a:cs typeface="ＭＳ Ｐゴシック" charset="0"/>
              </a:defRPr>
            </a:lvl1pPr>
            <a:lvl2pPr marL="37931725" indent="-37474525" eaLnBrk="0" hangingPunct="0">
              <a:defRPr sz="1000" b="1">
                <a:solidFill>
                  <a:schemeClr val="bg1"/>
                </a:solidFill>
                <a:latin typeface="Arial" charset="0"/>
                <a:ea typeface="ＭＳ Ｐゴシック" charset="0"/>
              </a:defRPr>
            </a:lvl2pPr>
            <a:lvl3pPr eaLnBrk="0" hangingPunct="0">
              <a:defRPr sz="1000" b="1">
                <a:solidFill>
                  <a:schemeClr val="bg1"/>
                </a:solidFill>
                <a:latin typeface="Arial" charset="0"/>
                <a:ea typeface="ＭＳ Ｐゴシック" charset="0"/>
              </a:defRPr>
            </a:lvl3pPr>
            <a:lvl4pPr eaLnBrk="0" hangingPunct="0">
              <a:defRPr sz="1000" b="1">
                <a:solidFill>
                  <a:schemeClr val="bg1"/>
                </a:solidFill>
                <a:latin typeface="Arial" charset="0"/>
                <a:ea typeface="ＭＳ Ｐゴシック" charset="0"/>
              </a:defRPr>
            </a:lvl4pPr>
            <a:lvl5pPr eaLnBrk="0" hangingPunct="0">
              <a:defRPr sz="1000" b="1">
                <a:solidFill>
                  <a:schemeClr val="bg1"/>
                </a:solidFill>
                <a:latin typeface="Arial" charset="0"/>
                <a:ea typeface="ＭＳ Ｐゴシック" charset="0"/>
              </a:defRPr>
            </a:lvl5pPr>
            <a:lvl6pPr marL="457200" eaLnBrk="0" fontAlgn="base" hangingPunct="0">
              <a:spcBef>
                <a:spcPct val="0"/>
              </a:spcBef>
              <a:spcAft>
                <a:spcPct val="0"/>
              </a:spcAft>
              <a:defRPr sz="1000" b="1">
                <a:solidFill>
                  <a:schemeClr val="bg1"/>
                </a:solidFill>
                <a:latin typeface="Arial" charset="0"/>
                <a:ea typeface="ＭＳ Ｐゴシック" charset="0"/>
              </a:defRPr>
            </a:lvl6pPr>
            <a:lvl7pPr marL="914400" eaLnBrk="0" fontAlgn="base" hangingPunct="0">
              <a:spcBef>
                <a:spcPct val="0"/>
              </a:spcBef>
              <a:spcAft>
                <a:spcPct val="0"/>
              </a:spcAft>
              <a:defRPr sz="1000" b="1">
                <a:solidFill>
                  <a:schemeClr val="bg1"/>
                </a:solidFill>
                <a:latin typeface="Arial" charset="0"/>
                <a:ea typeface="ＭＳ Ｐゴシック" charset="0"/>
              </a:defRPr>
            </a:lvl7pPr>
            <a:lvl8pPr marL="1371600" eaLnBrk="0" fontAlgn="base" hangingPunct="0">
              <a:spcBef>
                <a:spcPct val="0"/>
              </a:spcBef>
              <a:spcAft>
                <a:spcPct val="0"/>
              </a:spcAft>
              <a:defRPr sz="1000" b="1">
                <a:solidFill>
                  <a:schemeClr val="bg1"/>
                </a:solidFill>
                <a:latin typeface="Arial" charset="0"/>
                <a:ea typeface="ＭＳ Ｐゴシック" charset="0"/>
              </a:defRPr>
            </a:lvl8pPr>
            <a:lvl9pPr marL="1828800" eaLnBrk="0" fontAlgn="base" hangingPunct="0">
              <a:spcBef>
                <a:spcPct val="0"/>
              </a:spcBef>
              <a:spcAft>
                <a:spcPct val="0"/>
              </a:spcAft>
              <a:defRPr sz="1000" b="1">
                <a:solidFill>
                  <a:schemeClr val="bg1"/>
                </a:solidFill>
                <a:latin typeface="Arial" charset="0"/>
                <a:ea typeface="ＭＳ Ｐゴシック" charset="0"/>
              </a:defRPr>
            </a:lvl9pPr>
          </a:lstStyle>
          <a:p>
            <a:pPr eaLnBrk="1" hangingPunct="1"/>
            <a:r>
              <a:rPr lang="en-US" sz="1400" dirty="0">
                <a:solidFill>
                  <a:srgbClr val="FF6600"/>
                </a:solidFill>
                <a:latin typeface="Tahoma" charset="0"/>
                <a:cs typeface="Tahoma" charset="0"/>
              </a:rPr>
              <a:t>COMMITMENT</a:t>
            </a:r>
          </a:p>
        </p:txBody>
      </p:sp>
      <p:sp>
        <p:nvSpPr>
          <p:cNvPr id="54" name="TextBox 16"/>
          <p:cNvSpPr txBox="1">
            <a:spLocks noChangeArrowheads="1"/>
          </p:cNvSpPr>
          <p:nvPr/>
        </p:nvSpPr>
        <p:spPr bwMode="auto">
          <a:xfrm rot="19062457">
            <a:off x="4748333" y="4258868"/>
            <a:ext cx="1600200" cy="3079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000" b="1">
                <a:solidFill>
                  <a:schemeClr val="bg1"/>
                </a:solidFill>
                <a:latin typeface="Arial" charset="0"/>
                <a:ea typeface="ＭＳ Ｐゴシック" charset="0"/>
                <a:cs typeface="ＭＳ Ｐゴシック" charset="0"/>
              </a:defRPr>
            </a:lvl1pPr>
            <a:lvl2pPr marL="37931725" indent="-37474525" eaLnBrk="0" hangingPunct="0">
              <a:defRPr sz="1000" b="1">
                <a:solidFill>
                  <a:schemeClr val="bg1"/>
                </a:solidFill>
                <a:latin typeface="Arial" charset="0"/>
                <a:ea typeface="ＭＳ Ｐゴシック" charset="0"/>
              </a:defRPr>
            </a:lvl2pPr>
            <a:lvl3pPr eaLnBrk="0" hangingPunct="0">
              <a:defRPr sz="1000" b="1">
                <a:solidFill>
                  <a:schemeClr val="bg1"/>
                </a:solidFill>
                <a:latin typeface="Arial" charset="0"/>
                <a:ea typeface="ＭＳ Ｐゴシック" charset="0"/>
              </a:defRPr>
            </a:lvl3pPr>
            <a:lvl4pPr eaLnBrk="0" hangingPunct="0">
              <a:defRPr sz="1000" b="1">
                <a:solidFill>
                  <a:schemeClr val="bg1"/>
                </a:solidFill>
                <a:latin typeface="Arial" charset="0"/>
                <a:ea typeface="ＭＳ Ｐゴシック" charset="0"/>
              </a:defRPr>
            </a:lvl4pPr>
            <a:lvl5pPr eaLnBrk="0" hangingPunct="0">
              <a:defRPr sz="1000" b="1">
                <a:solidFill>
                  <a:schemeClr val="bg1"/>
                </a:solidFill>
                <a:latin typeface="Arial" charset="0"/>
                <a:ea typeface="ＭＳ Ｐゴシック" charset="0"/>
              </a:defRPr>
            </a:lvl5pPr>
            <a:lvl6pPr marL="457200" eaLnBrk="0" fontAlgn="base" hangingPunct="0">
              <a:spcBef>
                <a:spcPct val="0"/>
              </a:spcBef>
              <a:spcAft>
                <a:spcPct val="0"/>
              </a:spcAft>
              <a:defRPr sz="1000" b="1">
                <a:solidFill>
                  <a:schemeClr val="bg1"/>
                </a:solidFill>
                <a:latin typeface="Arial" charset="0"/>
                <a:ea typeface="ＭＳ Ｐゴシック" charset="0"/>
              </a:defRPr>
            </a:lvl6pPr>
            <a:lvl7pPr marL="914400" eaLnBrk="0" fontAlgn="base" hangingPunct="0">
              <a:spcBef>
                <a:spcPct val="0"/>
              </a:spcBef>
              <a:spcAft>
                <a:spcPct val="0"/>
              </a:spcAft>
              <a:defRPr sz="1000" b="1">
                <a:solidFill>
                  <a:schemeClr val="bg1"/>
                </a:solidFill>
                <a:latin typeface="Arial" charset="0"/>
                <a:ea typeface="ＭＳ Ｐゴシック" charset="0"/>
              </a:defRPr>
            </a:lvl7pPr>
            <a:lvl8pPr marL="1371600" eaLnBrk="0" fontAlgn="base" hangingPunct="0">
              <a:spcBef>
                <a:spcPct val="0"/>
              </a:spcBef>
              <a:spcAft>
                <a:spcPct val="0"/>
              </a:spcAft>
              <a:defRPr sz="1000" b="1">
                <a:solidFill>
                  <a:schemeClr val="bg1"/>
                </a:solidFill>
                <a:latin typeface="Arial" charset="0"/>
                <a:ea typeface="ＭＳ Ｐゴシック" charset="0"/>
              </a:defRPr>
            </a:lvl8pPr>
            <a:lvl9pPr marL="1828800" eaLnBrk="0" fontAlgn="base" hangingPunct="0">
              <a:spcBef>
                <a:spcPct val="0"/>
              </a:spcBef>
              <a:spcAft>
                <a:spcPct val="0"/>
              </a:spcAft>
              <a:defRPr sz="1000" b="1">
                <a:solidFill>
                  <a:schemeClr val="bg1"/>
                </a:solidFill>
                <a:latin typeface="Arial" charset="0"/>
                <a:ea typeface="ＭＳ Ｐゴシック" charset="0"/>
              </a:defRPr>
            </a:lvl9pPr>
          </a:lstStyle>
          <a:p>
            <a:pPr eaLnBrk="1" hangingPunct="1"/>
            <a:r>
              <a:rPr lang="en-US" sz="1400" dirty="0">
                <a:solidFill>
                  <a:srgbClr val="E46C0A"/>
                </a:solidFill>
                <a:latin typeface="Tahoma" charset="0"/>
                <a:cs typeface="Tahoma" charset="0"/>
              </a:rPr>
              <a:t>COMMITMENT</a:t>
            </a:r>
          </a:p>
        </p:txBody>
      </p:sp>
      <p:sp>
        <p:nvSpPr>
          <p:cNvPr id="55" name="TextBox 16"/>
          <p:cNvSpPr txBox="1">
            <a:spLocks noChangeArrowheads="1"/>
          </p:cNvSpPr>
          <p:nvPr/>
        </p:nvSpPr>
        <p:spPr bwMode="auto">
          <a:xfrm rot="2609901">
            <a:off x="4739245" y="2905018"/>
            <a:ext cx="1600200" cy="3079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000" b="1">
                <a:solidFill>
                  <a:schemeClr val="bg1"/>
                </a:solidFill>
                <a:latin typeface="Arial" charset="0"/>
                <a:ea typeface="ＭＳ Ｐゴシック" charset="0"/>
                <a:cs typeface="ＭＳ Ｐゴシック" charset="0"/>
              </a:defRPr>
            </a:lvl1pPr>
            <a:lvl2pPr marL="37931725" indent="-37474525" eaLnBrk="0" hangingPunct="0">
              <a:defRPr sz="1000" b="1">
                <a:solidFill>
                  <a:schemeClr val="bg1"/>
                </a:solidFill>
                <a:latin typeface="Arial" charset="0"/>
                <a:ea typeface="ＭＳ Ｐゴシック" charset="0"/>
              </a:defRPr>
            </a:lvl2pPr>
            <a:lvl3pPr eaLnBrk="0" hangingPunct="0">
              <a:defRPr sz="1000" b="1">
                <a:solidFill>
                  <a:schemeClr val="bg1"/>
                </a:solidFill>
                <a:latin typeface="Arial" charset="0"/>
                <a:ea typeface="ＭＳ Ｐゴシック" charset="0"/>
              </a:defRPr>
            </a:lvl3pPr>
            <a:lvl4pPr eaLnBrk="0" hangingPunct="0">
              <a:defRPr sz="1000" b="1">
                <a:solidFill>
                  <a:schemeClr val="bg1"/>
                </a:solidFill>
                <a:latin typeface="Arial" charset="0"/>
                <a:ea typeface="ＭＳ Ｐゴシック" charset="0"/>
              </a:defRPr>
            </a:lvl4pPr>
            <a:lvl5pPr eaLnBrk="0" hangingPunct="0">
              <a:defRPr sz="1000" b="1">
                <a:solidFill>
                  <a:schemeClr val="bg1"/>
                </a:solidFill>
                <a:latin typeface="Arial" charset="0"/>
                <a:ea typeface="ＭＳ Ｐゴシック" charset="0"/>
              </a:defRPr>
            </a:lvl5pPr>
            <a:lvl6pPr marL="457200" eaLnBrk="0" fontAlgn="base" hangingPunct="0">
              <a:spcBef>
                <a:spcPct val="0"/>
              </a:spcBef>
              <a:spcAft>
                <a:spcPct val="0"/>
              </a:spcAft>
              <a:defRPr sz="1000" b="1">
                <a:solidFill>
                  <a:schemeClr val="bg1"/>
                </a:solidFill>
                <a:latin typeface="Arial" charset="0"/>
                <a:ea typeface="ＭＳ Ｐゴシック" charset="0"/>
              </a:defRPr>
            </a:lvl6pPr>
            <a:lvl7pPr marL="914400" eaLnBrk="0" fontAlgn="base" hangingPunct="0">
              <a:spcBef>
                <a:spcPct val="0"/>
              </a:spcBef>
              <a:spcAft>
                <a:spcPct val="0"/>
              </a:spcAft>
              <a:defRPr sz="1000" b="1">
                <a:solidFill>
                  <a:schemeClr val="bg1"/>
                </a:solidFill>
                <a:latin typeface="Arial" charset="0"/>
                <a:ea typeface="ＭＳ Ｐゴシック" charset="0"/>
              </a:defRPr>
            </a:lvl7pPr>
            <a:lvl8pPr marL="1371600" eaLnBrk="0" fontAlgn="base" hangingPunct="0">
              <a:spcBef>
                <a:spcPct val="0"/>
              </a:spcBef>
              <a:spcAft>
                <a:spcPct val="0"/>
              </a:spcAft>
              <a:defRPr sz="1000" b="1">
                <a:solidFill>
                  <a:schemeClr val="bg1"/>
                </a:solidFill>
                <a:latin typeface="Arial" charset="0"/>
                <a:ea typeface="ＭＳ Ｐゴシック" charset="0"/>
              </a:defRPr>
            </a:lvl8pPr>
            <a:lvl9pPr marL="1828800" eaLnBrk="0" fontAlgn="base" hangingPunct="0">
              <a:spcBef>
                <a:spcPct val="0"/>
              </a:spcBef>
              <a:spcAft>
                <a:spcPct val="0"/>
              </a:spcAft>
              <a:defRPr sz="1000" b="1">
                <a:solidFill>
                  <a:schemeClr val="bg1"/>
                </a:solidFill>
                <a:latin typeface="Arial" charset="0"/>
                <a:ea typeface="ＭＳ Ｐゴシック" charset="0"/>
              </a:defRPr>
            </a:lvl9pPr>
          </a:lstStyle>
          <a:p>
            <a:pPr eaLnBrk="1" hangingPunct="1"/>
            <a:r>
              <a:rPr lang="en-US" sz="1400" dirty="0">
                <a:solidFill>
                  <a:srgbClr val="E46C0A"/>
                </a:solidFill>
                <a:latin typeface="Tahoma" charset="0"/>
                <a:cs typeface="Tahoma" charset="0"/>
              </a:rPr>
              <a:t>COMMITMENT</a:t>
            </a:r>
          </a:p>
        </p:txBody>
      </p:sp>
      <p:sp>
        <p:nvSpPr>
          <p:cNvPr id="56" name="TextBox 16"/>
          <p:cNvSpPr txBox="1">
            <a:spLocks noChangeArrowheads="1"/>
          </p:cNvSpPr>
          <p:nvPr/>
        </p:nvSpPr>
        <p:spPr bwMode="auto">
          <a:xfrm rot="2609901">
            <a:off x="3252566" y="4305004"/>
            <a:ext cx="1600200" cy="30797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1000" b="1">
                <a:solidFill>
                  <a:schemeClr val="bg1"/>
                </a:solidFill>
                <a:latin typeface="Arial" charset="0"/>
                <a:ea typeface="ＭＳ Ｐゴシック" charset="0"/>
                <a:cs typeface="ＭＳ Ｐゴシック" charset="0"/>
              </a:defRPr>
            </a:lvl1pPr>
            <a:lvl2pPr marL="37931725" indent="-37474525" eaLnBrk="0" hangingPunct="0">
              <a:defRPr sz="1000" b="1">
                <a:solidFill>
                  <a:schemeClr val="bg1"/>
                </a:solidFill>
                <a:latin typeface="Arial" charset="0"/>
                <a:ea typeface="ＭＳ Ｐゴシック" charset="0"/>
              </a:defRPr>
            </a:lvl2pPr>
            <a:lvl3pPr eaLnBrk="0" hangingPunct="0">
              <a:defRPr sz="1000" b="1">
                <a:solidFill>
                  <a:schemeClr val="bg1"/>
                </a:solidFill>
                <a:latin typeface="Arial" charset="0"/>
                <a:ea typeface="ＭＳ Ｐゴシック" charset="0"/>
              </a:defRPr>
            </a:lvl3pPr>
            <a:lvl4pPr eaLnBrk="0" hangingPunct="0">
              <a:defRPr sz="1000" b="1">
                <a:solidFill>
                  <a:schemeClr val="bg1"/>
                </a:solidFill>
                <a:latin typeface="Arial" charset="0"/>
                <a:ea typeface="ＭＳ Ｐゴシック" charset="0"/>
              </a:defRPr>
            </a:lvl4pPr>
            <a:lvl5pPr eaLnBrk="0" hangingPunct="0">
              <a:defRPr sz="1000" b="1">
                <a:solidFill>
                  <a:schemeClr val="bg1"/>
                </a:solidFill>
                <a:latin typeface="Arial" charset="0"/>
                <a:ea typeface="ＭＳ Ｐゴシック" charset="0"/>
              </a:defRPr>
            </a:lvl5pPr>
            <a:lvl6pPr marL="457200" eaLnBrk="0" fontAlgn="base" hangingPunct="0">
              <a:spcBef>
                <a:spcPct val="0"/>
              </a:spcBef>
              <a:spcAft>
                <a:spcPct val="0"/>
              </a:spcAft>
              <a:defRPr sz="1000" b="1">
                <a:solidFill>
                  <a:schemeClr val="bg1"/>
                </a:solidFill>
                <a:latin typeface="Arial" charset="0"/>
                <a:ea typeface="ＭＳ Ｐゴシック" charset="0"/>
              </a:defRPr>
            </a:lvl6pPr>
            <a:lvl7pPr marL="914400" eaLnBrk="0" fontAlgn="base" hangingPunct="0">
              <a:spcBef>
                <a:spcPct val="0"/>
              </a:spcBef>
              <a:spcAft>
                <a:spcPct val="0"/>
              </a:spcAft>
              <a:defRPr sz="1000" b="1">
                <a:solidFill>
                  <a:schemeClr val="bg1"/>
                </a:solidFill>
                <a:latin typeface="Arial" charset="0"/>
                <a:ea typeface="ＭＳ Ｐゴシック" charset="0"/>
              </a:defRPr>
            </a:lvl7pPr>
            <a:lvl8pPr marL="1371600" eaLnBrk="0" fontAlgn="base" hangingPunct="0">
              <a:spcBef>
                <a:spcPct val="0"/>
              </a:spcBef>
              <a:spcAft>
                <a:spcPct val="0"/>
              </a:spcAft>
              <a:defRPr sz="1000" b="1">
                <a:solidFill>
                  <a:schemeClr val="bg1"/>
                </a:solidFill>
                <a:latin typeface="Arial" charset="0"/>
                <a:ea typeface="ＭＳ Ｐゴシック" charset="0"/>
              </a:defRPr>
            </a:lvl8pPr>
            <a:lvl9pPr marL="1828800" eaLnBrk="0" fontAlgn="base" hangingPunct="0">
              <a:spcBef>
                <a:spcPct val="0"/>
              </a:spcBef>
              <a:spcAft>
                <a:spcPct val="0"/>
              </a:spcAft>
              <a:defRPr sz="1000" b="1">
                <a:solidFill>
                  <a:schemeClr val="bg1"/>
                </a:solidFill>
                <a:latin typeface="Arial" charset="0"/>
                <a:ea typeface="ＭＳ Ｐゴシック" charset="0"/>
              </a:defRPr>
            </a:lvl9pPr>
          </a:lstStyle>
          <a:p>
            <a:pPr eaLnBrk="1" hangingPunct="1"/>
            <a:r>
              <a:rPr lang="en-US" sz="1400" dirty="0">
                <a:solidFill>
                  <a:srgbClr val="E46C0A"/>
                </a:solidFill>
                <a:latin typeface="Tahoma" charset="0"/>
                <a:cs typeface="Tahoma" charset="0"/>
              </a:rPr>
              <a:t>COMMITMENT</a:t>
            </a:r>
          </a:p>
        </p:txBody>
      </p:sp>
      <p:sp>
        <p:nvSpPr>
          <p:cNvPr id="49" name="Oval 48"/>
          <p:cNvSpPr/>
          <p:nvPr/>
        </p:nvSpPr>
        <p:spPr>
          <a:xfrm>
            <a:off x="3600571" y="1584924"/>
            <a:ext cx="473558" cy="473558"/>
          </a:xfrm>
          <a:prstGeom prst="ellipse">
            <a:avLst/>
          </a:prstGeom>
          <a:solidFill>
            <a:srgbClr val="26BBB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Corbel"/>
            </a:endParaRPr>
          </a:p>
        </p:txBody>
      </p:sp>
      <p:sp>
        <p:nvSpPr>
          <p:cNvPr id="50" name="Title 1"/>
          <p:cNvSpPr txBox="1">
            <a:spLocks/>
          </p:cNvSpPr>
          <p:nvPr/>
        </p:nvSpPr>
        <p:spPr>
          <a:xfrm>
            <a:off x="457200" y="80268"/>
            <a:ext cx="8229600" cy="78791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00"/>
                </a:solidFill>
                <a:latin typeface="Calibri"/>
                <a:cs typeface="Calibri"/>
              </a:rPr>
              <a:t>Interdependent Leadership: </a:t>
            </a:r>
          </a:p>
          <a:p>
            <a:r>
              <a:rPr lang="en-US" sz="3200" b="1" dirty="0" smtClean="0">
                <a:solidFill>
                  <a:srgbClr val="000000"/>
                </a:solidFill>
                <a:latin typeface="Calibri"/>
                <a:cs typeface="Calibri"/>
              </a:rPr>
              <a:t>Grounded in Shared Commitments and Values</a:t>
            </a:r>
            <a:endParaRPr lang="en-US" sz="3200" b="1" dirty="0">
              <a:solidFill>
                <a:srgbClr val="000000"/>
              </a:solidFill>
              <a:latin typeface="Calibri"/>
              <a:cs typeface="Calibri"/>
            </a:endParaRPr>
          </a:p>
        </p:txBody>
      </p:sp>
    </p:spTree>
    <p:extLst>
      <p:ext uri="{BB962C8B-B14F-4D97-AF65-F5344CB8AC3E}">
        <p14:creationId xmlns:p14="http://schemas.microsoft.com/office/powerpoint/2010/main" val="32965155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dirty="0" smtClean="0">
                <a:solidFill>
                  <a:srgbClr val="000000"/>
                </a:solidFill>
              </a:rPr>
              <a:t>Challenge </a:t>
            </a:r>
            <a:r>
              <a:rPr lang="en-US" sz="3600" dirty="0">
                <a:solidFill>
                  <a:srgbClr val="000000"/>
                </a:solidFill>
              </a:rPr>
              <a:t>3</a:t>
            </a:r>
            <a:r>
              <a:rPr lang="en-US" sz="3600" dirty="0" smtClean="0">
                <a:solidFill>
                  <a:srgbClr val="000000"/>
                </a:solidFill>
              </a:rPr>
              <a:t>:  We don’t have enough resources</a:t>
            </a:r>
            <a:endParaRPr lang="en-US" sz="3600" dirty="0">
              <a:solidFill>
                <a:srgbClr val="00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7196" y="1562100"/>
            <a:ext cx="6224904" cy="4152900"/>
          </a:xfrm>
          <a:prstGeom prst="rect">
            <a:avLst/>
          </a:prstGeom>
        </p:spPr>
      </p:pic>
    </p:spTree>
    <p:extLst>
      <p:ext uri="{BB962C8B-B14F-4D97-AF65-F5344CB8AC3E}">
        <p14:creationId xmlns:p14="http://schemas.microsoft.com/office/powerpoint/2010/main" val="20710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Campaigns, Defined:</a:t>
            </a:r>
            <a:endParaRPr lang="en-US" dirty="0"/>
          </a:p>
        </p:txBody>
      </p:sp>
      <p:sp>
        <p:nvSpPr>
          <p:cNvPr id="3" name="Content Placeholder 2"/>
          <p:cNvSpPr>
            <a:spLocks noGrp="1"/>
          </p:cNvSpPr>
          <p:nvPr>
            <p:ph idx="1"/>
          </p:nvPr>
        </p:nvSpPr>
        <p:spPr>
          <a:xfrm>
            <a:off x="457200" y="1193800"/>
            <a:ext cx="8229600" cy="2616101"/>
          </a:xfrm>
        </p:spPr>
        <p:txBody>
          <a:bodyPr/>
          <a:lstStyle/>
          <a:p>
            <a:r>
              <a:rPr lang="en-US" dirty="0"/>
              <a:t>C</a:t>
            </a:r>
            <a:r>
              <a:rPr lang="en-US" dirty="0" smtClean="0"/>
              <a:t>oncentrated</a:t>
            </a:r>
            <a:r>
              <a:rPr lang="en-US" dirty="0"/>
              <a:t>, intense </a:t>
            </a:r>
            <a:r>
              <a:rPr lang="en-US" dirty="0" smtClean="0"/>
              <a:t>effort</a:t>
            </a:r>
          </a:p>
          <a:p>
            <a:r>
              <a:rPr lang="en-US" dirty="0" smtClean="0"/>
              <a:t>Clear beginning </a:t>
            </a:r>
            <a:r>
              <a:rPr lang="en-US" dirty="0"/>
              <a:t>and </a:t>
            </a:r>
            <a:r>
              <a:rPr lang="en-US" dirty="0" smtClean="0"/>
              <a:t>end </a:t>
            </a:r>
          </a:p>
          <a:p>
            <a:r>
              <a:rPr lang="en-US" dirty="0" smtClean="0"/>
              <a:t>When finished, it’s </a:t>
            </a:r>
            <a:r>
              <a:rPr lang="en-US" dirty="0"/>
              <a:t>clear whether or not you achieved your specific measurable </a:t>
            </a:r>
            <a:r>
              <a:rPr lang="en-US" dirty="0" smtClean="0"/>
              <a:t>aim  </a:t>
            </a:r>
            <a:endParaRPr lang="en-US" dirty="0"/>
          </a:p>
          <a:p>
            <a:r>
              <a:rPr lang="en-US" dirty="0" smtClean="0"/>
              <a:t> </a:t>
            </a:r>
            <a:r>
              <a:rPr lang="en-US" dirty="0"/>
              <a:t>C</a:t>
            </a:r>
            <a:r>
              <a:rPr lang="en-US" dirty="0" smtClean="0"/>
              <a:t>reate a useful, intentional urgency </a:t>
            </a:r>
            <a:endParaRPr lang="en-US" dirty="0"/>
          </a:p>
          <a:p>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3528060"/>
            <a:ext cx="3200400" cy="2885440"/>
          </a:xfrm>
          <a:prstGeom prst="rect">
            <a:avLst/>
          </a:prstGeom>
        </p:spPr>
      </p:pic>
      <p:graphicFrame>
        <p:nvGraphicFramePr>
          <p:cNvPr id="5" name="Object 2"/>
          <p:cNvGraphicFramePr>
            <a:graphicFrameLocks noChangeAspect="1"/>
          </p:cNvGraphicFramePr>
          <p:nvPr>
            <p:extLst/>
          </p:nvPr>
        </p:nvGraphicFramePr>
        <p:xfrm>
          <a:off x="1384300" y="3528060"/>
          <a:ext cx="3200400" cy="2885440"/>
        </p:xfrm>
        <a:graphic>
          <a:graphicData uri="http://schemas.openxmlformats.org/presentationml/2006/ole">
            <mc:AlternateContent xmlns:mc="http://schemas.openxmlformats.org/markup-compatibility/2006">
              <mc:Choice xmlns:v="urn:schemas-microsoft-com:vml" Requires="v">
                <p:oleObj spid="_x0000_s1053" name="Document" r:id="rId5" imgW="3587496" imgH="1917192" progId="Word.Document.8">
                  <p:embed/>
                </p:oleObj>
              </mc:Choice>
              <mc:Fallback>
                <p:oleObj name="Document" r:id="rId5" imgW="3587496" imgH="191719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3528060"/>
                        <a:ext cx="3200400" cy="2885440"/>
                      </a:xfrm>
                      <a:prstGeom prst="rect">
                        <a:avLst/>
                      </a:prstGeom>
                      <a:noFill/>
                      <a:extLst/>
                    </p:spPr>
                  </p:pic>
                </p:oleObj>
              </mc:Fallback>
            </mc:AlternateContent>
          </a:graphicData>
        </a:graphic>
      </p:graphicFrame>
    </p:spTree>
    <p:extLst>
      <p:ext uri="{BB962C8B-B14F-4D97-AF65-F5344CB8AC3E}">
        <p14:creationId xmlns:p14="http://schemas.microsoft.com/office/powerpoint/2010/main" val="268955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Campaign? </a:t>
            </a:r>
          </a:p>
        </p:txBody>
      </p:sp>
      <p:sp>
        <p:nvSpPr>
          <p:cNvPr id="3" name="Content Placeholder 2"/>
          <p:cNvSpPr>
            <a:spLocks noGrp="1"/>
          </p:cNvSpPr>
          <p:nvPr>
            <p:ph idx="1"/>
          </p:nvPr>
        </p:nvSpPr>
        <p:spPr>
          <a:xfrm>
            <a:off x="457200" y="1358900"/>
            <a:ext cx="8229600" cy="3847207"/>
          </a:xfrm>
        </p:spPr>
        <p:txBody>
          <a:bodyPr/>
          <a:lstStyle/>
          <a:p>
            <a:r>
              <a:rPr lang="en-US" dirty="0" smtClean="0"/>
              <a:t>Provides a strategic </a:t>
            </a:r>
            <a:r>
              <a:rPr lang="en-US" dirty="0"/>
              <a:t>and motivational way to organize our </a:t>
            </a:r>
            <a:r>
              <a:rPr lang="en-US" dirty="0" smtClean="0"/>
              <a:t>activities </a:t>
            </a:r>
          </a:p>
          <a:p>
            <a:r>
              <a:rPr lang="en-US" dirty="0" smtClean="0"/>
              <a:t>Each tactic lays the groundwork </a:t>
            </a:r>
            <a:r>
              <a:rPr lang="en-US" dirty="0"/>
              <a:t>for the next </a:t>
            </a:r>
            <a:r>
              <a:rPr lang="en-US" dirty="0" smtClean="0"/>
              <a:t>one</a:t>
            </a:r>
          </a:p>
          <a:p>
            <a:r>
              <a:rPr lang="en-US" dirty="0" smtClean="0"/>
              <a:t>Provides an </a:t>
            </a:r>
            <a:r>
              <a:rPr lang="en-US" dirty="0"/>
              <a:t>opportunity for learning by allowing for “small losses” in the early days of a </a:t>
            </a:r>
            <a:r>
              <a:rPr lang="en-US" dirty="0" smtClean="0"/>
              <a:t>campaign </a:t>
            </a:r>
          </a:p>
          <a:p>
            <a:r>
              <a:rPr lang="en-US" dirty="0" smtClean="0"/>
              <a:t>Treats time differently: intended to disrupt cyclical organizational patterns</a:t>
            </a:r>
            <a:endParaRPr lang="en-US" dirty="0"/>
          </a:p>
          <a:p>
            <a:endParaRPr lang="en-US" dirty="0" smtClean="0"/>
          </a:p>
          <a:p>
            <a:endParaRPr lang="en-US" dirty="0"/>
          </a:p>
        </p:txBody>
      </p:sp>
      <p:graphicFrame>
        <p:nvGraphicFramePr>
          <p:cNvPr id="4" name="Object 2"/>
          <p:cNvGraphicFramePr>
            <a:graphicFrameLocks noChangeAspect="1"/>
          </p:cNvGraphicFramePr>
          <p:nvPr>
            <p:extLst/>
          </p:nvPr>
        </p:nvGraphicFramePr>
        <p:xfrm>
          <a:off x="4876800" y="4140200"/>
          <a:ext cx="3200400" cy="2476500"/>
        </p:xfrm>
        <a:graphic>
          <a:graphicData uri="http://schemas.openxmlformats.org/presentationml/2006/ole">
            <mc:AlternateContent xmlns:mc="http://schemas.openxmlformats.org/markup-compatibility/2006">
              <mc:Choice xmlns:v="urn:schemas-microsoft-com:vml" Requires="v">
                <p:oleObj spid="_x0000_s2077" name="Document" r:id="rId4" imgW="3587496" imgH="1917192" progId="Word.Document.8">
                  <p:embed/>
                </p:oleObj>
              </mc:Choice>
              <mc:Fallback>
                <p:oleObj name="Document" r:id="rId4" imgW="3587496" imgH="191719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40200"/>
                        <a:ext cx="3200400" cy="2476500"/>
                      </a:xfrm>
                      <a:prstGeom prst="rect">
                        <a:avLst/>
                      </a:prstGeom>
                      <a:noFill/>
                      <a:extLst/>
                    </p:spPr>
                  </p:pic>
                </p:oleObj>
              </mc:Fallback>
            </mc:AlternateContent>
          </a:graphicData>
        </a:graphic>
      </p:graphicFrame>
    </p:spTree>
    <p:extLst>
      <p:ext uri="{BB962C8B-B14F-4D97-AF65-F5344CB8AC3E}">
        <p14:creationId xmlns:p14="http://schemas.microsoft.com/office/powerpoint/2010/main" val="848429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43439" y="202386"/>
            <a:ext cx="8229600" cy="461665"/>
          </a:xfrm>
        </p:spPr>
        <p:txBody>
          <a:bodyPr>
            <a:normAutofit/>
          </a:bodyPr>
          <a:lstStyle/>
          <a:p>
            <a:r>
              <a:rPr lang="en-US" dirty="0" smtClean="0">
                <a:ea typeface="MS PGothic" charset="0"/>
                <a:cs typeface="MS PGothic" charset="0"/>
              </a:rPr>
              <a:t>Your Timeline: Sequencing</a:t>
            </a:r>
            <a:r>
              <a:rPr lang="en-US" dirty="0" smtClean="0">
                <a:latin typeface="Calibri" charset="0"/>
                <a:ea typeface="MS PGothic" charset="0"/>
                <a:cs typeface="MS PGothic" charset="0"/>
              </a:rPr>
              <a:t> Your Tactics</a:t>
            </a:r>
            <a:endParaRPr lang="en-US" dirty="0">
              <a:latin typeface="Calibri" charset="0"/>
              <a:ea typeface="MS PGothic" charset="0"/>
              <a:cs typeface="MS PGothic" charset="0"/>
            </a:endParaRPr>
          </a:p>
        </p:txBody>
      </p:sp>
      <p:grpSp>
        <p:nvGrpSpPr>
          <p:cNvPr id="44035" name="Content Placeholder 3"/>
          <p:cNvGrpSpPr>
            <a:grpSpLocks noGrp="1"/>
          </p:cNvGrpSpPr>
          <p:nvPr/>
        </p:nvGrpSpPr>
        <p:grpSpPr bwMode="auto">
          <a:xfrm>
            <a:off x="609600" y="1600200"/>
            <a:ext cx="8229600" cy="4665663"/>
            <a:chOff x="609602" y="990600"/>
            <a:chExt cx="8266994" cy="5250837"/>
          </a:xfrm>
        </p:grpSpPr>
        <p:cxnSp>
          <p:nvCxnSpPr>
            <p:cNvPr id="5" name="Straight Connector 4"/>
            <p:cNvCxnSpPr/>
            <p:nvPr/>
          </p:nvCxnSpPr>
          <p:spPr>
            <a:xfrm flipV="1">
              <a:off x="1057717" y="4787139"/>
              <a:ext cx="1398563" cy="686057"/>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2306332" y="4202349"/>
              <a:ext cx="743228" cy="465656"/>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899610" y="4061777"/>
              <a:ext cx="301401" cy="20545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4571337" y="2134514"/>
              <a:ext cx="1372114" cy="91377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5676777" y="1942845"/>
              <a:ext cx="609233" cy="534228"/>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6148" y="4763913"/>
              <a:ext cx="1731859" cy="450225"/>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Foundation</a:t>
              </a:r>
            </a:p>
          </p:txBody>
        </p:sp>
        <p:cxnSp>
          <p:nvCxnSpPr>
            <p:cNvPr id="11" name="Straight Connector 10"/>
            <p:cNvCxnSpPr/>
            <p:nvPr/>
          </p:nvCxnSpPr>
          <p:spPr>
            <a:xfrm rot="5400000" flipH="1" flipV="1">
              <a:off x="3010097" y="3620233"/>
              <a:ext cx="837918" cy="456088"/>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657100" y="3429318"/>
              <a:ext cx="381136" cy="30372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3837154" y="3144444"/>
              <a:ext cx="789680" cy="387516"/>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12994" y="2943361"/>
              <a:ext cx="387515" cy="33409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248508" y="2055417"/>
              <a:ext cx="939287" cy="487744"/>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221972" y="3645497"/>
              <a:ext cx="1979040" cy="450225"/>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Kick-off outcome</a:t>
              </a:r>
            </a:p>
          </p:txBody>
        </p:sp>
        <p:sp>
          <p:nvSpPr>
            <p:cNvPr id="17" name="TextBox 16"/>
            <p:cNvSpPr txBox="1"/>
            <p:nvPr/>
          </p:nvSpPr>
          <p:spPr>
            <a:xfrm>
              <a:off x="2293619" y="3048771"/>
              <a:ext cx="1821163" cy="450225"/>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Peak outcome</a:t>
              </a:r>
            </a:p>
          </p:txBody>
        </p:sp>
        <p:sp>
          <p:nvSpPr>
            <p:cNvPr id="18" name="TextBox 17"/>
            <p:cNvSpPr txBox="1"/>
            <p:nvPr/>
          </p:nvSpPr>
          <p:spPr>
            <a:xfrm>
              <a:off x="4197707" y="1505143"/>
              <a:ext cx="2771612" cy="450225"/>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Mountaintop outcome</a:t>
              </a:r>
            </a:p>
          </p:txBody>
        </p:sp>
        <p:sp>
          <p:nvSpPr>
            <p:cNvPr id="19" name="TextBox 18"/>
            <p:cNvSpPr txBox="1"/>
            <p:nvPr/>
          </p:nvSpPr>
          <p:spPr>
            <a:xfrm>
              <a:off x="7187795" y="1612339"/>
              <a:ext cx="1688801" cy="796826"/>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Evaluation</a:t>
              </a:r>
              <a:br>
                <a:rPr lang="en-US" sz="2000" b="1" dirty="0">
                  <a:latin typeface="Calibri" charset="0"/>
                  <a:cs typeface="Calibri" charset="0"/>
                </a:rPr>
              </a:br>
              <a:r>
                <a:rPr lang="en-US" sz="2000" b="1" dirty="0">
                  <a:latin typeface="Calibri" charset="0"/>
                  <a:cs typeface="Calibri" charset="0"/>
                </a:rPr>
                <a:t>&amp; next steps</a:t>
              </a:r>
            </a:p>
          </p:txBody>
        </p:sp>
        <p:cxnSp>
          <p:nvCxnSpPr>
            <p:cNvPr id="20" name="Straight Arrow Connector 19"/>
            <p:cNvCxnSpPr/>
            <p:nvPr/>
          </p:nvCxnSpPr>
          <p:spPr>
            <a:xfrm rot="5400000" flipH="1" flipV="1">
              <a:off x="-1504942" y="3639340"/>
              <a:ext cx="4230684" cy="1595"/>
            </a:xfrm>
            <a:prstGeom prst="straightConnector1">
              <a:avLst/>
            </a:prstGeom>
            <a:ln w="158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1197" y="5755480"/>
              <a:ext cx="7641866" cy="1786"/>
            </a:xfrm>
            <a:prstGeom prst="straightConnector1">
              <a:avLst/>
            </a:prstGeom>
            <a:ln w="1587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054" name="TextBox 41"/>
            <p:cNvSpPr txBox="1">
              <a:spLocks noChangeArrowheads="1"/>
            </p:cNvSpPr>
            <p:nvPr/>
          </p:nvSpPr>
          <p:spPr bwMode="auto">
            <a:xfrm>
              <a:off x="763360" y="990600"/>
              <a:ext cx="2372739" cy="79657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b="1" dirty="0">
                  <a:latin typeface="+mn-lt"/>
                  <a:cs typeface="Calibri" charset="0"/>
                </a:rPr>
                <a:t>Capacity </a:t>
              </a:r>
              <a:br>
                <a:rPr lang="en-US" sz="2000" b="1" dirty="0">
                  <a:latin typeface="+mn-lt"/>
                  <a:cs typeface="Calibri" charset="0"/>
                </a:rPr>
              </a:br>
              <a:r>
                <a:rPr lang="en-US" sz="2000" b="1" dirty="0">
                  <a:latin typeface="+mn-lt"/>
                  <a:cs typeface="Calibri" charset="0"/>
                </a:rPr>
                <a:t>(people, skills, etc.)</a:t>
              </a:r>
            </a:p>
          </p:txBody>
        </p:sp>
        <p:sp>
          <p:nvSpPr>
            <p:cNvPr id="44055" name="TextBox 42"/>
            <p:cNvSpPr txBox="1">
              <a:spLocks noChangeArrowheads="1"/>
            </p:cNvSpPr>
            <p:nvPr/>
          </p:nvSpPr>
          <p:spPr bwMode="auto">
            <a:xfrm>
              <a:off x="8001000" y="5791200"/>
              <a:ext cx="722516" cy="450237"/>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000" b="1" dirty="0">
                  <a:latin typeface="Calibri" charset="0"/>
                  <a:cs typeface="Calibri" charset="0"/>
                </a:rPr>
                <a:t>Time</a:t>
              </a:r>
            </a:p>
          </p:txBody>
        </p:sp>
      </p:grpSp>
      <p:sp>
        <p:nvSpPr>
          <p:cNvPr id="25" name="TextBox 24"/>
          <p:cNvSpPr txBox="1"/>
          <p:nvPr/>
        </p:nvSpPr>
        <p:spPr>
          <a:xfrm>
            <a:off x="3276600" y="2895600"/>
            <a:ext cx="1914525" cy="400050"/>
          </a:xfrm>
          <a:prstGeom prst="rect">
            <a:avLst/>
          </a:prstGeom>
          <a:solidFill>
            <a:schemeClr val="accent1">
              <a:lumMod val="60000"/>
              <a:lumOff val="40000"/>
              <a:alpha val="50000"/>
            </a:schemeClr>
          </a:solidFill>
        </p:spPr>
        <p:txBody>
          <a:bodyPr>
            <a:spAutoFit/>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a:latin typeface="Calibri" charset="0"/>
                <a:cs typeface="Calibri" charset="0"/>
              </a:rPr>
              <a:t>Peak outcome</a:t>
            </a:r>
          </a:p>
        </p:txBody>
      </p:sp>
      <p:sp>
        <p:nvSpPr>
          <p:cNvPr id="2" name="TextBox 1"/>
          <p:cNvSpPr txBox="1"/>
          <p:nvPr/>
        </p:nvSpPr>
        <p:spPr>
          <a:xfrm>
            <a:off x="3107767" y="4467413"/>
            <a:ext cx="1655772" cy="369332"/>
          </a:xfrm>
          <a:prstGeom prst="rect">
            <a:avLst/>
          </a:prstGeom>
          <a:noFill/>
        </p:spPr>
        <p:txBody>
          <a:bodyPr wrap="none" rtlCol="0">
            <a:spAutoFit/>
          </a:bodyPr>
          <a:lstStyle/>
          <a:p>
            <a:r>
              <a:rPr lang="en-US" dirty="0" smtClean="0"/>
              <a:t>Team meetings</a:t>
            </a:r>
            <a:endParaRPr lang="en-US" dirty="0"/>
          </a:p>
        </p:txBody>
      </p:sp>
      <p:sp>
        <p:nvSpPr>
          <p:cNvPr id="26" name="TextBox 25"/>
          <p:cNvSpPr txBox="1"/>
          <p:nvPr/>
        </p:nvSpPr>
        <p:spPr>
          <a:xfrm>
            <a:off x="3992276" y="4007232"/>
            <a:ext cx="1655772" cy="369332"/>
          </a:xfrm>
          <a:prstGeom prst="rect">
            <a:avLst/>
          </a:prstGeom>
          <a:noFill/>
        </p:spPr>
        <p:txBody>
          <a:bodyPr wrap="none" rtlCol="0">
            <a:spAutoFit/>
          </a:bodyPr>
          <a:lstStyle/>
          <a:p>
            <a:r>
              <a:rPr lang="en-US" dirty="0" smtClean="0"/>
              <a:t>Team meetings</a:t>
            </a:r>
            <a:endParaRPr lang="en-US" dirty="0"/>
          </a:p>
        </p:txBody>
      </p:sp>
      <p:sp>
        <p:nvSpPr>
          <p:cNvPr id="27" name="TextBox 26"/>
          <p:cNvSpPr txBox="1"/>
          <p:nvPr/>
        </p:nvSpPr>
        <p:spPr>
          <a:xfrm>
            <a:off x="4649680" y="3529120"/>
            <a:ext cx="1655772" cy="369332"/>
          </a:xfrm>
          <a:prstGeom prst="rect">
            <a:avLst/>
          </a:prstGeom>
          <a:noFill/>
        </p:spPr>
        <p:txBody>
          <a:bodyPr wrap="none" rtlCol="0">
            <a:spAutoFit/>
          </a:bodyPr>
          <a:lstStyle/>
          <a:p>
            <a:r>
              <a:rPr lang="en-US" dirty="0" smtClean="0"/>
              <a:t>Team meetings</a:t>
            </a:r>
            <a:endParaRPr lang="en-US" dirty="0"/>
          </a:p>
        </p:txBody>
      </p:sp>
      <p:sp>
        <p:nvSpPr>
          <p:cNvPr id="28" name="TextBox 27"/>
          <p:cNvSpPr txBox="1"/>
          <p:nvPr/>
        </p:nvSpPr>
        <p:spPr>
          <a:xfrm>
            <a:off x="5683599" y="2949411"/>
            <a:ext cx="1927293" cy="369332"/>
          </a:xfrm>
          <a:prstGeom prst="rect">
            <a:avLst/>
          </a:prstGeom>
          <a:noFill/>
        </p:spPr>
        <p:txBody>
          <a:bodyPr wrap="none" rtlCol="0">
            <a:spAutoFit/>
          </a:bodyPr>
          <a:lstStyle/>
          <a:p>
            <a:r>
              <a:rPr lang="en-US" dirty="0" smtClean="0"/>
              <a:t>Team Celebration!</a:t>
            </a:r>
            <a:endParaRPr lang="en-US" dirty="0"/>
          </a:p>
        </p:txBody>
      </p:sp>
    </p:spTree>
    <p:extLst>
      <p:ext uri="{BB962C8B-B14F-4D97-AF65-F5344CB8AC3E}">
        <p14:creationId xmlns:p14="http://schemas.microsoft.com/office/powerpoint/2010/main" val="1479944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 Discussion</a:t>
            </a:r>
            <a:endParaRPr lang="en-US" dirty="0"/>
          </a:p>
        </p:txBody>
      </p:sp>
      <p:sp>
        <p:nvSpPr>
          <p:cNvPr id="4" name="Slide Number Placeholder 3"/>
          <p:cNvSpPr>
            <a:spLocks noGrp="1"/>
          </p:cNvSpPr>
          <p:nvPr>
            <p:ph type="sldNum" sz="quarter" idx="4294967295"/>
          </p:nvPr>
        </p:nvSpPr>
        <p:spPr>
          <a:xfrm>
            <a:off x="8788400" y="6338888"/>
            <a:ext cx="355600" cy="365125"/>
          </a:xfrm>
        </p:spPr>
        <p:txBody>
          <a:bodyPr/>
          <a:lstStyle/>
          <a:p>
            <a:fld id="{2066355A-084C-D24E-9AD2-7E4FC41EA627}" type="slidenum">
              <a:rPr lang="en-US" smtClean="0"/>
              <a:pPr/>
              <a:t>27</a:t>
            </a:fld>
            <a:endParaRPr lang="en-US" dirty="0"/>
          </a:p>
        </p:txBody>
      </p:sp>
    </p:spTree>
    <p:extLst>
      <p:ext uri="{BB962C8B-B14F-4D97-AF65-F5344CB8AC3E}">
        <p14:creationId xmlns:p14="http://schemas.microsoft.com/office/powerpoint/2010/main" val="158758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66355A-084C-D24E-9AD2-7E4FC41EA627}" type="slidenum">
              <a:rPr lang="en-US" smtClean="0"/>
              <a:pPr/>
              <a:t>28</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2453"/>
            <a:ext cx="9144000" cy="5143500"/>
          </a:xfrm>
          <a:prstGeom prst="rect">
            <a:avLst/>
          </a:prstGeom>
        </p:spPr>
      </p:pic>
    </p:spTree>
    <p:extLst>
      <p:ext uri="{BB962C8B-B14F-4D97-AF65-F5344CB8AC3E}">
        <p14:creationId xmlns:p14="http://schemas.microsoft.com/office/powerpoint/2010/main" val="1944905382"/>
      </p:ext>
    </p:extLst>
  </p:cSld>
  <p:clrMapOvr>
    <a:masterClrMapping/>
  </p:clrMapOvr>
  <mc:AlternateContent xmlns:mc="http://schemas.openxmlformats.org/markup-compatibility/2006" xmlns:p14="http://schemas.microsoft.com/office/powerpoint/2010/main">
    <mc:Choice Requires="p14">
      <p:transition spd="slow" p14:dur="2000" advTm="18273"/>
    </mc:Choice>
    <mc:Fallback xmlns="">
      <p:transition xmlns:p14="http://schemas.microsoft.com/office/powerpoint/2010/main" spd="slow" advTm="18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22003" y="1130288"/>
            <a:ext cx="6069212" cy="5132354"/>
          </a:xfrm>
          <a:prstGeom prst="rect">
            <a:avLst/>
          </a:prstGeom>
        </p:spPr>
      </p:pic>
      <p:sp>
        <p:nvSpPr>
          <p:cNvPr id="2" name="Title 1"/>
          <p:cNvSpPr>
            <a:spLocks noGrp="1"/>
          </p:cNvSpPr>
          <p:nvPr>
            <p:ph type="title"/>
          </p:nvPr>
        </p:nvSpPr>
        <p:spPr/>
        <p:txBody>
          <a:bodyPr/>
          <a:lstStyle/>
          <a:p>
            <a:r>
              <a:rPr lang="en-US" dirty="0" smtClean="0"/>
              <a:t>Our </a:t>
            </a:r>
            <a:r>
              <a:rPr lang="en-US" dirty="0" smtClean="0">
                <a:solidFill>
                  <a:schemeClr val="tx1"/>
                </a:solidFill>
              </a:rPr>
              <a:t>Purpose</a:t>
            </a:r>
            <a:endParaRPr lang="en-US" dirty="0">
              <a:solidFill>
                <a:schemeClr val="tx1"/>
              </a:solidFill>
            </a:endParaRPr>
          </a:p>
        </p:txBody>
      </p:sp>
      <p:sp>
        <p:nvSpPr>
          <p:cNvPr id="3" name="Content Placeholder 2"/>
          <p:cNvSpPr>
            <a:spLocks noGrp="1"/>
          </p:cNvSpPr>
          <p:nvPr>
            <p:ph idx="1"/>
          </p:nvPr>
        </p:nvSpPr>
        <p:spPr>
          <a:xfrm>
            <a:off x="1622003" y="1130288"/>
            <a:ext cx="6069212" cy="950004"/>
          </a:xfrm>
          <a:solidFill>
            <a:schemeClr val="accent1"/>
          </a:solidFill>
        </p:spPr>
        <p:txBody>
          <a:bodyPr lIns="182880" tIns="182880" rIns="182880" bIns="182880"/>
          <a:lstStyle/>
          <a:p>
            <a:pPr marL="0" indent="0" algn="ctr">
              <a:lnSpc>
                <a:spcPts val="2000"/>
              </a:lnSpc>
              <a:buNone/>
            </a:pPr>
            <a:r>
              <a:rPr lang="en-US" sz="2200" b="1" dirty="0" smtClean="0">
                <a:solidFill>
                  <a:schemeClr val="bg1"/>
                </a:solidFill>
              </a:rPr>
              <a:t>ReThink Health catalyzes changemakers </a:t>
            </a:r>
          </a:p>
          <a:p>
            <a:pPr marL="0" indent="0" algn="ctr">
              <a:lnSpc>
                <a:spcPts val="2000"/>
              </a:lnSpc>
              <a:buNone/>
            </a:pPr>
            <a:r>
              <a:rPr lang="en-US" sz="2200" b="1" dirty="0" smtClean="0">
                <a:solidFill>
                  <a:schemeClr val="bg1"/>
                </a:solidFill>
              </a:rPr>
              <a:t>to reimagine and transform health</a:t>
            </a:r>
            <a:endParaRPr lang="en-US" sz="2200" b="1" dirty="0">
              <a:solidFill>
                <a:schemeClr val="bg1"/>
              </a:solidFill>
            </a:endParaRPr>
          </a:p>
        </p:txBody>
      </p:sp>
      <p:sp>
        <p:nvSpPr>
          <p:cNvPr id="4" name="Slide Number Placeholder 3"/>
          <p:cNvSpPr>
            <a:spLocks noGrp="1"/>
          </p:cNvSpPr>
          <p:nvPr>
            <p:ph type="sldNum" sz="quarter" idx="4"/>
          </p:nvPr>
        </p:nvSpPr>
        <p:spPr/>
        <p:txBody>
          <a:bodyPr/>
          <a:lstStyle/>
          <a:p>
            <a:fld id="{2066355A-084C-D24E-9AD2-7E4FC41EA627}" type="slidenum">
              <a:rPr lang="en-US" smtClean="0"/>
              <a:pPr/>
              <a:t>3</a:t>
            </a:fld>
            <a:endParaRPr lang="en-US" dirty="0"/>
          </a:p>
        </p:txBody>
      </p:sp>
    </p:spTree>
    <p:extLst>
      <p:ext uri="{BB962C8B-B14F-4D97-AF65-F5344CB8AC3E}">
        <p14:creationId xmlns:p14="http://schemas.microsoft.com/office/powerpoint/2010/main" val="150081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008"/>
            <a:ext cx="8229600" cy="430887"/>
          </a:xfrm>
        </p:spPr>
        <p:txBody>
          <a:bodyPr/>
          <a:lstStyle/>
          <a:p>
            <a:r>
              <a:rPr lang="en-US" sz="2800" dirty="0" smtClean="0"/>
              <a:t>ReThink Health’s Work in the Field</a:t>
            </a:r>
            <a:endParaRPr lang="en-US" sz="2800" dirty="0"/>
          </a:p>
        </p:txBody>
      </p:sp>
      <p:sp>
        <p:nvSpPr>
          <p:cNvPr id="3" name="Content Placeholder 2"/>
          <p:cNvSpPr>
            <a:spLocks noGrp="1"/>
          </p:cNvSpPr>
          <p:nvPr>
            <p:ph idx="1"/>
          </p:nvPr>
        </p:nvSpPr>
        <p:spPr>
          <a:xfrm>
            <a:off x="457200" y="1358900"/>
            <a:ext cx="8229600" cy="4231928"/>
          </a:xfrm>
        </p:spPr>
        <p:txBody>
          <a:bodyPr/>
          <a:lstStyle/>
          <a:p>
            <a:r>
              <a:rPr lang="en-US" dirty="0" smtClean="0"/>
              <a:t>We have supported numerous backbone organizations and funders </a:t>
            </a:r>
          </a:p>
          <a:p>
            <a:r>
              <a:rPr lang="en-US" dirty="0" smtClean="0"/>
              <a:t>Worked in rural and urban settings: NY, AR, AL, SC, MD, WV, MA and with CMS’s Quality Improvement National Coordinating Center</a:t>
            </a:r>
          </a:p>
          <a:p>
            <a:r>
              <a:rPr lang="en-US" dirty="0" smtClean="0"/>
              <a:t>Health care quality improvement</a:t>
            </a:r>
          </a:p>
          <a:p>
            <a:r>
              <a:rPr lang="en-US" dirty="0" smtClean="0"/>
              <a:t>Chronic disease management</a:t>
            </a:r>
          </a:p>
          <a:p>
            <a:r>
              <a:rPr lang="en-US" dirty="0" smtClean="0"/>
              <a:t>Population health improvement</a:t>
            </a:r>
          </a:p>
          <a:p>
            <a:r>
              <a:rPr lang="en-US" dirty="0" smtClean="0"/>
              <a:t>Our focus leans heavily on the practices of community organizing to advance the aims of the initiative</a:t>
            </a:r>
            <a:endParaRPr lang="en-US" dirty="0"/>
          </a:p>
        </p:txBody>
      </p:sp>
      <p:sp>
        <p:nvSpPr>
          <p:cNvPr id="4" name="Slide Number Placeholder 3"/>
          <p:cNvSpPr>
            <a:spLocks noGrp="1"/>
          </p:cNvSpPr>
          <p:nvPr>
            <p:ph type="sldNum" sz="quarter" idx="4"/>
          </p:nvPr>
        </p:nvSpPr>
        <p:spPr/>
        <p:txBody>
          <a:bodyPr/>
          <a:lstStyle/>
          <a:p>
            <a:fld id="{2066355A-084C-D24E-9AD2-7E4FC41EA627}" type="slidenum">
              <a:rPr lang="en-US" smtClean="0"/>
              <a:pPr/>
              <a:t>4</a:t>
            </a:fld>
            <a:endParaRPr lang="en-US" dirty="0"/>
          </a:p>
        </p:txBody>
      </p:sp>
    </p:spTree>
    <p:extLst>
      <p:ext uri="{BB962C8B-B14F-4D97-AF65-F5344CB8AC3E}">
        <p14:creationId xmlns:p14="http://schemas.microsoft.com/office/powerpoint/2010/main" val="86429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along with us on Twitter!</a:t>
            </a:r>
            <a:endParaRPr lang="en-US" dirty="0"/>
          </a:p>
        </p:txBody>
      </p:sp>
      <p:sp>
        <p:nvSpPr>
          <p:cNvPr id="3" name="Content Placeholder 2"/>
          <p:cNvSpPr>
            <a:spLocks noGrp="1"/>
          </p:cNvSpPr>
          <p:nvPr>
            <p:ph idx="1"/>
          </p:nvPr>
        </p:nvSpPr>
        <p:spPr>
          <a:xfrm>
            <a:off x="457200" y="1358900"/>
            <a:ext cx="8229600" cy="2693045"/>
          </a:xfrm>
        </p:spPr>
        <p:txBody>
          <a:bodyPr/>
          <a:lstStyle/>
          <a:p>
            <a:r>
              <a:rPr lang="en-US" dirty="0" smtClean="0"/>
              <a:t>@ReThinkHealth</a:t>
            </a:r>
          </a:p>
          <a:p>
            <a:r>
              <a:rPr lang="en-US" dirty="0" smtClean="0"/>
              <a:t>#RTHmodel</a:t>
            </a:r>
          </a:p>
          <a:p>
            <a:r>
              <a:rPr lang="en-US" dirty="0" smtClean="0"/>
              <a:t>#ReThinkStewardship</a:t>
            </a:r>
          </a:p>
          <a:p>
            <a:endParaRPr lang="en-US" dirty="0"/>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2066355A-084C-D24E-9AD2-7E4FC41EA627}" type="slidenum">
              <a:rPr lang="en-US" smtClean="0"/>
              <a:pPr/>
              <a:t>5</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1277" y="2965938"/>
            <a:ext cx="2851170" cy="2851170"/>
          </a:xfrm>
          <a:prstGeom prst="rect">
            <a:avLst/>
          </a:prstGeom>
        </p:spPr>
      </p:pic>
      <p:pic>
        <p:nvPicPr>
          <p:cNvPr id="2054" name="Picture 6" descr="https://pbs.twimg.com/profile_images/666407537084796928/YBGgi9B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6209" y="2705422"/>
            <a:ext cx="3548828" cy="35488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392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Goals and Introduction </a:t>
            </a:r>
            <a:endParaRPr lang="en-US" dirty="0"/>
          </a:p>
        </p:txBody>
      </p:sp>
      <p:sp>
        <p:nvSpPr>
          <p:cNvPr id="3" name="Content Placeholder 2"/>
          <p:cNvSpPr>
            <a:spLocks noGrp="1"/>
          </p:cNvSpPr>
          <p:nvPr>
            <p:ph idx="1"/>
          </p:nvPr>
        </p:nvSpPr>
        <p:spPr>
          <a:xfrm>
            <a:off x="457200" y="1358900"/>
            <a:ext cx="8229600" cy="2154436"/>
          </a:xfrm>
        </p:spPr>
        <p:txBody>
          <a:bodyPr/>
          <a:lstStyle/>
          <a:p>
            <a:r>
              <a:rPr lang="en-US" dirty="0" smtClean="0"/>
              <a:t>To discuss three major challenges of resident engagement and leadership development</a:t>
            </a:r>
          </a:p>
          <a:p>
            <a:r>
              <a:rPr lang="en-US" dirty="0" smtClean="0"/>
              <a:t>To offer a set of tools to enable you to get started</a:t>
            </a:r>
          </a:p>
          <a:p>
            <a:r>
              <a:rPr lang="en-US" dirty="0"/>
              <a:t>To share real </a:t>
            </a:r>
            <a:r>
              <a:rPr lang="en-US" dirty="0" smtClean="0"/>
              <a:t>examples and stories </a:t>
            </a:r>
            <a:r>
              <a:rPr lang="en-US" dirty="0"/>
              <a:t>from Niagara </a:t>
            </a:r>
            <a:r>
              <a:rPr lang="en-US" dirty="0" smtClean="0"/>
              <a:t>Falls </a:t>
            </a:r>
            <a:endParaRPr lang="en-US" dirty="0"/>
          </a:p>
          <a:p>
            <a:endParaRPr lang="en-US" dirty="0"/>
          </a:p>
        </p:txBody>
      </p:sp>
      <p:sp>
        <p:nvSpPr>
          <p:cNvPr id="4" name="Slide Number Placeholder 3"/>
          <p:cNvSpPr>
            <a:spLocks noGrp="1"/>
          </p:cNvSpPr>
          <p:nvPr>
            <p:ph type="sldNum" sz="quarter" idx="4"/>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16513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Discussion:  </a:t>
            </a:r>
            <a:r>
              <a:rPr lang="en-US" dirty="0"/>
              <a:t>7</a:t>
            </a:r>
            <a:r>
              <a:rPr lang="en-US" dirty="0" smtClean="0"/>
              <a:t> min</a:t>
            </a:r>
            <a:endParaRPr lang="en-US" dirty="0"/>
          </a:p>
        </p:txBody>
      </p:sp>
      <p:sp>
        <p:nvSpPr>
          <p:cNvPr id="3" name="Content Placeholder 2"/>
          <p:cNvSpPr>
            <a:spLocks noGrp="1"/>
          </p:cNvSpPr>
          <p:nvPr>
            <p:ph idx="1"/>
          </p:nvPr>
        </p:nvSpPr>
        <p:spPr>
          <a:xfrm>
            <a:off x="457200" y="1066800"/>
            <a:ext cx="8229600" cy="4308872"/>
          </a:xfrm>
        </p:spPr>
        <p:txBody>
          <a:bodyPr/>
          <a:lstStyle/>
          <a:p>
            <a:pPr marL="0" indent="0">
              <a:buNone/>
            </a:pPr>
            <a:r>
              <a:rPr lang="en-US" i="1" dirty="0" smtClean="0"/>
              <a:t>Think silently about the question and write it on the post it note</a:t>
            </a:r>
          </a:p>
          <a:p>
            <a:pPr marL="0" indent="0">
              <a:buNone/>
            </a:pPr>
            <a:r>
              <a:rPr lang="en-US" i="1" dirty="0" smtClean="0"/>
              <a:t>Briefly share your name, organization and interest in this topic. </a:t>
            </a:r>
          </a:p>
          <a:p>
            <a:pPr marL="0" indent="0">
              <a:buNone/>
            </a:pPr>
            <a:endParaRPr lang="en-US" b="1" i="1" dirty="0"/>
          </a:p>
          <a:p>
            <a:pPr marL="0" indent="0" algn="just">
              <a:buNone/>
            </a:pPr>
            <a:r>
              <a:rPr lang="en-US" b="1" i="1" dirty="0" smtClean="0"/>
              <a:t>What key lesson (one) did you learn about resident engagement that you must share with participants at your table?</a:t>
            </a:r>
          </a:p>
          <a:p>
            <a:pPr marL="0" indent="0">
              <a:buNone/>
            </a:pPr>
            <a:endParaRPr lang="en-US" b="1" dirty="0"/>
          </a:p>
          <a:p>
            <a:pPr marL="0" indent="0">
              <a:buNone/>
            </a:pPr>
            <a:r>
              <a:rPr lang="en-US" i="1" dirty="0"/>
              <a:t>Please make sure that everyone gets a chance to share their thoughts on the </a:t>
            </a:r>
            <a:r>
              <a:rPr lang="en-US" i="1" dirty="0" smtClean="0"/>
              <a:t>question. </a:t>
            </a:r>
            <a:endParaRPr lang="en-US" i="1" dirty="0"/>
          </a:p>
          <a:p>
            <a:pPr marL="0" indent="0">
              <a:buNone/>
            </a:pPr>
            <a:endParaRPr lang="en-US" b="1" dirty="0" smtClean="0"/>
          </a:p>
        </p:txBody>
      </p:sp>
      <p:sp>
        <p:nvSpPr>
          <p:cNvPr id="4" name="Slide Number Placeholder 3"/>
          <p:cNvSpPr>
            <a:spLocks noGrp="1"/>
          </p:cNvSpPr>
          <p:nvPr>
            <p:ph type="sldNum" sz="quarter" idx="4"/>
          </p:nvPr>
        </p:nvSpPr>
        <p:spPr/>
        <p:txBody>
          <a:bodyPr/>
          <a:lstStyle/>
          <a:p>
            <a:fld id="{2066355A-084C-D24E-9AD2-7E4FC41EA627}" type="slidenum">
              <a:rPr lang="en-US" smtClean="0"/>
              <a:pPr/>
              <a:t>7</a:t>
            </a:fld>
            <a:endParaRPr lang="en-US" dirty="0"/>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4823027"/>
            <a:ext cx="3460750" cy="1780130"/>
          </a:xfrm>
          <a:prstGeom prst="rect">
            <a:avLst/>
          </a:prstGeom>
        </p:spPr>
      </p:pic>
    </p:spTree>
    <p:extLst>
      <p:ext uri="{BB962C8B-B14F-4D97-AF65-F5344CB8AC3E}">
        <p14:creationId xmlns:p14="http://schemas.microsoft.com/office/powerpoint/2010/main" val="11246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392"/>
            <a:ext cx="8229600" cy="461665"/>
          </a:xfrm>
        </p:spPr>
        <p:txBody>
          <a:bodyPr/>
          <a:lstStyle/>
          <a:p>
            <a:r>
              <a:rPr lang="en-US" sz="3000" dirty="0">
                <a:solidFill>
                  <a:schemeClr val="bg2">
                    <a:lumMod val="10000"/>
                  </a:schemeClr>
                </a:solidFill>
                <a:latin typeface="Calibri"/>
                <a:cs typeface="Calibri"/>
              </a:rPr>
              <a:t>Public participation Spectrum</a:t>
            </a:r>
          </a:p>
        </p:txBody>
      </p:sp>
      <p:sp>
        <p:nvSpPr>
          <p:cNvPr id="2" name="Slide Number Placeholder 1"/>
          <p:cNvSpPr>
            <a:spLocks noGrp="1"/>
          </p:cNvSpPr>
          <p:nvPr>
            <p:ph type="sldNum" sz="quarter" idx="4294967295"/>
          </p:nvPr>
        </p:nvSpPr>
        <p:spPr>
          <a:xfrm>
            <a:off x="8788400" y="6338888"/>
            <a:ext cx="355600" cy="365125"/>
          </a:xfrm>
        </p:spPr>
        <p:txBody>
          <a:bodyPr/>
          <a:lstStyle/>
          <a:p>
            <a:fld id="{ECB23209-8EE7-4645-82D6-CA23B526E731}" type="slidenum">
              <a:rPr lang="en-US" smtClean="0"/>
              <a:pPr/>
              <a:t>8</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685" y="971757"/>
            <a:ext cx="7424615" cy="4826000"/>
          </a:xfrm>
          <a:prstGeom prst="rect">
            <a:avLst/>
          </a:prstGeom>
        </p:spPr>
      </p:pic>
    </p:spTree>
    <p:extLst>
      <p:ext uri="{BB962C8B-B14F-4D97-AF65-F5344CB8AC3E}">
        <p14:creationId xmlns:p14="http://schemas.microsoft.com/office/powerpoint/2010/main" val="84913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11"/>
            <a:ext cx="8229600" cy="923330"/>
          </a:xfrm>
        </p:spPr>
        <p:txBody>
          <a:bodyPr/>
          <a:lstStyle/>
          <a:p>
            <a:r>
              <a:rPr lang="en-US" dirty="0" smtClean="0"/>
              <a:t>Niagara Falls Resident Leadership Development Program</a:t>
            </a:r>
            <a:endParaRPr lang="en-US" dirty="0"/>
          </a:p>
        </p:txBody>
      </p:sp>
      <p:sp>
        <p:nvSpPr>
          <p:cNvPr id="3" name="Slide Number Placeholder 2"/>
          <p:cNvSpPr>
            <a:spLocks noGrp="1"/>
          </p:cNvSpPr>
          <p:nvPr>
            <p:ph type="sldNum" sz="quarter" idx="10"/>
          </p:nvPr>
        </p:nvSpPr>
        <p:spPr/>
        <p:txBody>
          <a:bodyPr/>
          <a:lstStyle/>
          <a:p>
            <a:fld id="{2066355A-084C-D24E-9AD2-7E4FC41EA627}" type="slidenum">
              <a:rPr lang="en-US" smtClean="0"/>
              <a:pPr/>
              <a:t>9</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8809" y="1244600"/>
            <a:ext cx="7924800" cy="4457700"/>
          </a:xfrm>
          <a:prstGeom prst="rect">
            <a:avLst/>
          </a:prstGeom>
        </p:spPr>
      </p:pic>
    </p:spTree>
    <p:extLst>
      <p:ext uri="{BB962C8B-B14F-4D97-AF65-F5344CB8AC3E}">
        <p14:creationId xmlns:p14="http://schemas.microsoft.com/office/powerpoint/2010/main" val="92191088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rethink_health_final">
  <a:themeElements>
    <a:clrScheme name="ReThink Health 3">
      <a:dk1>
        <a:sysClr val="windowText" lastClr="000000"/>
      </a:dk1>
      <a:lt1>
        <a:sysClr val="window" lastClr="FFFFFF"/>
      </a:lt1>
      <a:dk2>
        <a:srgbClr val="6E6E73"/>
      </a:dk2>
      <a:lt2>
        <a:srgbClr val="E1E1E1"/>
      </a:lt2>
      <a:accent1>
        <a:srgbClr val="ED6A36"/>
      </a:accent1>
      <a:accent2>
        <a:srgbClr val="26BBB4"/>
      </a:accent2>
      <a:accent3>
        <a:srgbClr val="DADC56"/>
      </a:accent3>
      <a:accent4>
        <a:srgbClr val="FAA635"/>
      </a:accent4>
      <a:accent5>
        <a:srgbClr val="9ED8D2"/>
      </a:accent5>
      <a:accent6>
        <a:srgbClr val="E5E5E5"/>
      </a:accent6>
      <a:hlink>
        <a:srgbClr val="000000"/>
      </a:hlink>
      <a:folHlink>
        <a:srgbClr val="00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outerShdw blurRad="50800" dist="38100" dir="2700000" algn="tl" rotWithShape="0">
            <a:srgbClr val="000000">
              <a:alpha val="25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DD2067"/>
      </a:accent1>
      <a:accent2>
        <a:srgbClr val="333399"/>
      </a:accent2>
      <a:accent3>
        <a:srgbClr val="FFFFFF"/>
      </a:accent3>
      <a:accent4>
        <a:srgbClr val="000000"/>
      </a:accent4>
      <a:accent5>
        <a:srgbClr val="EBABB8"/>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schemas.openxmlformats.org/package/2006/metadata/core-properties"/>
    <ds:schemaRef ds:uri="http://schemas.microsoft.com/sharepoint/v3/field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8175</TotalTime>
  <Words>1175</Words>
  <Application>Microsoft Office PowerPoint</Application>
  <PresentationFormat>On-screen Show (4:3)</PresentationFormat>
  <Paragraphs>185</Paragraphs>
  <Slides>28</Slides>
  <Notes>15</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6" baseType="lpstr">
      <vt:lpstr>ＭＳ Ｐゴシック</vt:lpstr>
      <vt:lpstr>ＭＳ Ｐゴシック</vt:lpstr>
      <vt:lpstr>Arial</vt:lpstr>
      <vt:lpstr>Calibri</vt:lpstr>
      <vt:lpstr>Chalkduster</vt:lpstr>
      <vt:lpstr>Corbel</vt:lpstr>
      <vt:lpstr>Gill Sans</vt:lpstr>
      <vt:lpstr>Helvetica</vt:lpstr>
      <vt:lpstr>Impact</vt:lpstr>
      <vt:lpstr>PT Sans</vt:lpstr>
      <vt:lpstr>Segoe IU</vt:lpstr>
      <vt:lpstr>Segoe UI</vt:lpstr>
      <vt:lpstr>Tahoma</vt:lpstr>
      <vt:lpstr>ヒラギノ角ゴ ProN W3</vt:lpstr>
      <vt:lpstr>ヒラギノ角ゴ ProN W6</vt:lpstr>
      <vt:lpstr>rethink_health_final</vt:lpstr>
      <vt:lpstr>Title &amp; Subtitle</vt:lpstr>
      <vt:lpstr>Document</vt:lpstr>
      <vt:lpstr> Resident Engagement and Leadership</vt:lpstr>
      <vt:lpstr>PowerPoint Presentation</vt:lpstr>
      <vt:lpstr>Our Purpose</vt:lpstr>
      <vt:lpstr>ReThink Health’s Work in the Field</vt:lpstr>
      <vt:lpstr>Follow along with us on Twitter!</vt:lpstr>
      <vt:lpstr>Welcome, Goals and Introduction </vt:lpstr>
      <vt:lpstr>Table Discussion:  7 min</vt:lpstr>
      <vt:lpstr>Public participation Spectrum</vt:lpstr>
      <vt:lpstr>Niagara Falls Resident Leadership Development Program</vt:lpstr>
      <vt:lpstr>What is our Theory of Change?</vt:lpstr>
      <vt:lpstr>PowerPoint Presentation</vt:lpstr>
      <vt:lpstr>Leadership in the face of uncertainty…… </vt:lpstr>
      <vt:lpstr>PowerPoint Presentation</vt:lpstr>
      <vt:lpstr>Challenge 1:  People don’t care</vt:lpstr>
      <vt:lpstr>Decisions are emotional</vt:lpstr>
      <vt:lpstr>Our Values Inspire Our Actions</vt:lpstr>
      <vt:lpstr>The Public Narrative Framework:   Story of Self, Us and Now</vt:lpstr>
      <vt:lpstr>Challenge 2:  People don’t want to get involved</vt:lpstr>
      <vt:lpstr>What is Power?</vt:lpstr>
      <vt:lpstr>PowerPoint Presentation</vt:lpstr>
      <vt:lpstr>PowerPoint Presentation</vt:lpstr>
      <vt:lpstr>PowerPoint Presentation</vt:lpstr>
      <vt:lpstr>Challenge 3:  We don’t have enough resources</vt:lpstr>
      <vt:lpstr>Campaigns, Defined:</vt:lpstr>
      <vt:lpstr>Why Campaign? </vt:lpstr>
      <vt:lpstr>Your Timeline: Sequencing Your Tactics</vt:lpstr>
      <vt:lpstr>Panel Discussion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Danielle Sherman</cp:lastModifiedBy>
  <cp:revision>144</cp:revision>
  <dcterms:created xsi:type="dcterms:W3CDTF">2010-04-12T23:12:02Z</dcterms:created>
  <dcterms:modified xsi:type="dcterms:W3CDTF">2017-06-15T18:25:18Z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